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6" r:id="rId1"/>
  </p:sldMasterIdLst>
  <p:notesMasterIdLst>
    <p:notesMasterId r:id="rId24"/>
  </p:notesMasterIdLst>
  <p:handoutMasterIdLst>
    <p:handoutMasterId r:id="rId25"/>
  </p:handoutMasterIdLst>
  <p:sldIdLst>
    <p:sldId id="291" r:id="rId2"/>
    <p:sldId id="2251" r:id="rId3"/>
    <p:sldId id="2257" r:id="rId4"/>
    <p:sldId id="2250" r:id="rId5"/>
    <p:sldId id="2261" r:id="rId6"/>
    <p:sldId id="2264" r:id="rId7"/>
    <p:sldId id="2252" r:id="rId8"/>
    <p:sldId id="2253" r:id="rId9"/>
    <p:sldId id="2262" r:id="rId10"/>
    <p:sldId id="2265" r:id="rId11"/>
    <p:sldId id="2254" r:id="rId12"/>
    <p:sldId id="2256" r:id="rId13"/>
    <p:sldId id="2255" r:id="rId14"/>
    <p:sldId id="2266" r:id="rId15"/>
    <p:sldId id="2258" r:id="rId16"/>
    <p:sldId id="2263" r:id="rId17"/>
    <p:sldId id="2260" r:id="rId18"/>
    <p:sldId id="2267" r:id="rId19"/>
    <p:sldId id="2268" r:id="rId20"/>
    <p:sldId id="2269" r:id="rId21"/>
    <p:sldId id="2270" r:id="rId22"/>
    <p:sldId id="2240" r:id="rId23"/>
  </p:sldIdLst>
  <p:sldSz cx="9144000" cy="6858000" type="screen4x3"/>
  <p:notesSz cx="6735763" cy="9866313"/>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ll" initials="d" lastIdx="2" clrIdx="0"/>
  <p:cmAuthor id="1" name="Administrator" initials="A" lastIdx="1" clrIdx="1">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A31"/>
    <a:srgbClr val="4C216D"/>
    <a:srgbClr val="D0E9FC"/>
    <a:srgbClr val="C0A768"/>
    <a:srgbClr val="E8C4FC"/>
    <a:srgbClr val="FFCC00"/>
    <a:srgbClr val="37D7DF"/>
    <a:srgbClr val="B79A51"/>
    <a:srgbClr val="B7996D"/>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62" autoAdjust="0"/>
    <p:restoredTop sz="60320" autoAdjust="0"/>
  </p:normalViewPr>
  <p:slideViewPr>
    <p:cSldViewPr>
      <p:cViewPr varScale="1">
        <p:scale>
          <a:sx n="68" d="100"/>
          <a:sy n="68" d="100"/>
        </p:scale>
        <p:origin x="1882" y="58"/>
      </p:cViewPr>
      <p:guideLst>
        <p:guide orient="horz" pos="2160"/>
        <p:guide pos="2880"/>
      </p:guideLst>
    </p:cSldViewPr>
  </p:slideViewPr>
  <p:outlineViewPr>
    <p:cViewPr>
      <p:scale>
        <a:sx n="33" d="100"/>
        <a:sy n="33" d="100"/>
      </p:scale>
      <p:origin x="24" y="0"/>
    </p:cViewPr>
  </p:outlineViewPr>
  <p:notesTextViewPr>
    <p:cViewPr>
      <p:scale>
        <a:sx n="1" d="1"/>
        <a:sy n="1" d="1"/>
      </p:scale>
      <p:origin x="0" y="0"/>
    </p:cViewPr>
  </p:notesTextViewPr>
  <p:sorterViewPr>
    <p:cViewPr>
      <p:scale>
        <a:sx n="100" d="100"/>
        <a:sy n="100" d="100"/>
      </p:scale>
      <p:origin x="0" y="-1324"/>
    </p:cViewPr>
  </p:sorterViewPr>
  <p:notesViewPr>
    <p:cSldViewPr>
      <p:cViewPr varScale="1">
        <p:scale>
          <a:sx n="53" d="100"/>
          <a:sy n="53" d="100"/>
        </p:scale>
        <p:origin x="-2832" y="-9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7F737386-75CE-4FF0-B577-8C815EB0C7B3}" type="datetimeFigureOut">
              <a:rPr lang="en-IN" smtClean="0"/>
              <a:pPr/>
              <a:t>16-12-2023</a:t>
            </a:fld>
            <a:endParaRPr lang="en-IN"/>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r>
              <a:rPr lang="en-IN"/>
              <a:t>TAQRB</a:t>
            </a:r>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7EB44956-D69E-42EC-9726-1BFC91F2CEB5}" type="slidenum">
              <a:rPr lang="en-IN" smtClean="0"/>
              <a:pPr/>
              <a:t>‹#›</a:t>
            </a:fld>
            <a:endParaRPr lang="en-IN"/>
          </a:p>
        </p:txBody>
      </p:sp>
      <p:sp>
        <p:nvSpPr>
          <p:cNvPr id="6" name="Header Placeholder 5"/>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r>
              <a:rPr lang="en-IN"/>
              <a:t>TAQRB</a:t>
            </a:r>
          </a:p>
        </p:txBody>
      </p:sp>
    </p:spTree>
    <p:extLst>
      <p:ext uri="{BB962C8B-B14F-4D97-AF65-F5344CB8AC3E}">
        <p14:creationId xmlns:p14="http://schemas.microsoft.com/office/powerpoint/2010/main" val="58117505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r>
              <a:rPr lang="en-IN"/>
              <a:t>TAQRB</a:t>
            </a:r>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073AC779-A5F4-437F-A34F-00A0159780A2}" type="datetimeFigureOut">
              <a:rPr lang="en-IN" smtClean="0"/>
              <a:pPr/>
              <a:t>16-12-2023</a:t>
            </a:fld>
            <a:endParaRPr lang="en-IN"/>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r>
              <a:rPr lang="en-IN"/>
              <a:t>TAQRB</a:t>
            </a:r>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A5541C0F-0E28-4EF2-9513-DC5A27AE088D}" type="slidenum">
              <a:rPr lang="en-IN" smtClean="0"/>
              <a:pPr/>
              <a:t>‹#›</a:t>
            </a:fld>
            <a:endParaRPr lang="en-IN"/>
          </a:p>
        </p:txBody>
      </p:sp>
    </p:spTree>
    <p:extLst>
      <p:ext uri="{BB962C8B-B14F-4D97-AF65-F5344CB8AC3E}">
        <p14:creationId xmlns:p14="http://schemas.microsoft.com/office/powerpoint/2010/main" val="178531463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06-08-2020</a:t>
            </a:r>
            <a:endParaRPr lang="en-IN"/>
          </a:p>
        </p:txBody>
      </p:sp>
      <p:sp>
        <p:nvSpPr>
          <p:cNvPr id="5" name="Footer Placeholder 4"/>
          <p:cNvSpPr>
            <a:spLocks noGrp="1"/>
          </p:cNvSpPr>
          <p:nvPr>
            <p:ph type="ftr" sz="quarter" idx="11"/>
          </p:nvPr>
        </p:nvSpPr>
        <p:spPr/>
        <p:txBody>
          <a:bodyPr/>
          <a:lstStyle/>
          <a:p>
            <a:r>
              <a:rPr lang="en-IN"/>
              <a:t>CA Chandrashekhar V. Chitale</a:t>
            </a:r>
          </a:p>
        </p:txBody>
      </p:sp>
      <p:sp>
        <p:nvSpPr>
          <p:cNvPr id="6" name="Slide Number Placeholder 5"/>
          <p:cNvSpPr>
            <a:spLocks noGrp="1"/>
          </p:cNvSpPr>
          <p:nvPr>
            <p:ph type="sldNum" sz="quarter" idx="12"/>
          </p:nvPr>
        </p:nvSpPr>
        <p:spPr/>
        <p:txBody>
          <a:bodyPr/>
          <a:lstStyle/>
          <a:p>
            <a:fld id="{F111F088-A586-4BEC-AD93-86FF65C29AA7}" type="slidenum">
              <a:rPr lang="en-IN" smtClean="0"/>
              <a:pPr/>
              <a:t>‹#›</a:t>
            </a:fld>
            <a:endParaRPr lang="en-IN"/>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392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06-08-2020</a:t>
            </a:r>
            <a:endParaRPr lang="en-IN"/>
          </a:p>
        </p:txBody>
      </p:sp>
      <p:sp>
        <p:nvSpPr>
          <p:cNvPr id="5" name="Footer Placeholder 4"/>
          <p:cNvSpPr>
            <a:spLocks noGrp="1"/>
          </p:cNvSpPr>
          <p:nvPr>
            <p:ph type="ftr" sz="quarter" idx="11"/>
          </p:nvPr>
        </p:nvSpPr>
        <p:spPr/>
        <p:txBody>
          <a:bodyPr/>
          <a:lstStyle/>
          <a:p>
            <a:r>
              <a:rPr lang="en-IN"/>
              <a:t>CA Chandrashekhar V. Chitale</a:t>
            </a:r>
          </a:p>
        </p:txBody>
      </p:sp>
      <p:sp>
        <p:nvSpPr>
          <p:cNvPr id="6" name="Slide Number Placeholder 5"/>
          <p:cNvSpPr>
            <a:spLocks noGrp="1"/>
          </p:cNvSpPr>
          <p:nvPr>
            <p:ph type="sldNum" sz="quarter" idx="12"/>
          </p:nvPr>
        </p:nvSpPr>
        <p:spPr/>
        <p:txBody>
          <a:bodyPr/>
          <a:lstStyle/>
          <a:p>
            <a:fld id="{F111F088-A586-4BEC-AD93-86FF65C29AA7}" type="slidenum">
              <a:rPr lang="en-IN" smtClean="0"/>
              <a:pPr/>
              <a:t>‹#›</a:t>
            </a:fld>
            <a:endParaRPr lang="en-IN"/>
          </a:p>
        </p:txBody>
      </p:sp>
    </p:spTree>
    <p:extLst>
      <p:ext uri="{BB962C8B-B14F-4D97-AF65-F5344CB8AC3E}">
        <p14:creationId xmlns:p14="http://schemas.microsoft.com/office/powerpoint/2010/main" val="3756528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06-08-2020</a:t>
            </a:r>
            <a:endParaRPr lang="en-IN"/>
          </a:p>
        </p:txBody>
      </p:sp>
      <p:sp>
        <p:nvSpPr>
          <p:cNvPr id="5" name="Footer Placeholder 4"/>
          <p:cNvSpPr>
            <a:spLocks noGrp="1"/>
          </p:cNvSpPr>
          <p:nvPr>
            <p:ph type="ftr" sz="quarter" idx="11"/>
          </p:nvPr>
        </p:nvSpPr>
        <p:spPr/>
        <p:txBody>
          <a:bodyPr/>
          <a:lstStyle/>
          <a:p>
            <a:r>
              <a:rPr lang="en-IN"/>
              <a:t>CA Chandrashekhar V. Chitale</a:t>
            </a:r>
          </a:p>
        </p:txBody>
      </p:sp>
      <p:sp>
        <p:nvSpPr>
          <p:cNvPr id="6" name="Slide Number Placeholder 5"/>
          <p:cNvSpPr>
            <a:spLocks noGrp="1"/>
          </p:cNvSpPr>
          <p:nvPr>
            <p:ph type="sldNum" sz="quarter" idx="12"/>
          </p:nvPr>
        </p:nvSpPr>
        <p:spPr/>
        <p:txBody>
          <a:bodyPr/>
          <a:lstStyle/>
          <a:p>
            <a:fld id="{F111F088-A586-4BEC-AD93-86FF65C29AA7}" type="slidenum">
              <a:rPr lang="en-IN" smtClean="0"/>
              <a:pPr/>
              <a:t>‹#›</a:t>
            </a:fld>
            <a:endParaRPr lang="en-IN"/>
          </a:p>
        </p:txBody>
      </p:sp>
    </p:spTree>
    <p:extLst>
      <p:ext uri="{BB962C8B-B14F-4D97-AF65-F5344CB8AC3E}">
        <p14:creationId xmlns:p14="http://schemas.microsoft.com/office/powerpoint/2010/main" val="292254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06-08-2020</a:t>
            </a:r>
            <a:endParaRPr lang="en-IN"/>
          </a:p>
        </p:txBody>
      </p:sp>
      <p:sp>
        <p:nvSpPr>
          <p:cNvPr id="5" name="Footer Placeholder 4"/>
          <p:cNvSpPr>
            <a:spLocks noGrp="1"/>
          </p:cNvSpPr>
          <p:nvPr>
            <p:ph type="ftr" sz="quarter" idx="11"/>
          </p:nvPr>
        </p:nvSpPr>
        <p:spPr/>
        <p:txBody>
          <a:bodyPr/>
          <a:lstStyle/>
          <a:p>
            <a:r>
              <a:rPr lang="en-IN"/>
              <a:t>CA Chandrashekhar V. Chitale</a:t>
            </a:r>
          </a:p>
        </p:txBody>
      </p:sp>
      <p:sp>
        <p:nvSpPr>
          <p:cNvPr id="6" name="Slide Number Placeholder 5"/>
          <p:cNvSpPr>
            <a:spLocks noGrp="1"/>
          </p:cNvSpPr>
          <p:nvPr>
            <p:ph type="sldNum" sz="quarter" idx="12"/>
          </p:nvPr>
        </p:nvSpPr>
        <p:spPr/>
        <p:txBody>
          <a:bodyPr/>
          <a:lstStyle/>
          <a:p>
            <a:fld id="{F111F088-A586-4BEC-AD93-86FF65C29AA7}" type="slidenum">
              <a:rPr lang="en-IN" smtClean="0"/>
              <a:pPr/>
              <a:t>‹#›</a:t>
            </a:fld>
            <a:endParaRPr lang="en-IN"/>
          </a:p>
        </p:txBody>
      </p:sp>
    </p:spTree>
    <p:extLst>
      <p:ext uri="{BB962C8B-B14F-4D97-AF65-F5344CB8AC3E}">
        <p14:creationId xmlns:p14="http://schemas.microsoft.com/office/powerpoint/2010/main" val="3188034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06-08-2020</a:t>
            </a:r>
            <a:endParaRPr lang="en-IN"/>
          </a:p>
        </p:txBody>
      </p:sp>
      <p:sp>
        <p:nvSpPr>
          <p:cNvPr id="5" name="Footer Placeholder 4"/>
          <p:cNvSpPr>
            <a:spLocks noGrp="1"/>
          </p:cNvSpPr>
          <p:nvPr>
            <p:ph type="ftr" sz="quarter" idx="11"/>
          </p:nvPr>
        </p:nvSpPr>
        <p:spPr/>
        <p:txBody>
          <a:bodyPr/>
          <a:lstStyle/>
          <a:p>
            <a:r>
              <a:rPr lang="en-IN"/>
              <a:t>CA Chandrashekhar V. Chitale</a:t>
            </a:r>
          </a:p>
        </p:txBody>
      </p:sp>
      <p:sp>
        <p:nvSpPr>
          <p:cNvPr id="6" name="Slide Number Placeholder 5"/>
          <p:cNvSpPr>
            <a:spLocks noGrp="1"/>
          </p:cNvSpPr>
          <p:nvPr>
            <p:ph type="sldNum" sz="quarter" idx="12"/>
          </p:nvPr>
        </p:nvSpPr>
        <p:spPr/>
        <p:txBody>
          <a:bodyPr/>
          <a:lstStyle/>
          <a:p>
            <a:fld id="{F111F088-A586-4BEC-AD93-86FF65C29AA7}" type="slidenum">
              <a:rPr lang="en-IN" smtClean="0"/>
              <a:pPr/>
              <a:t>‹#›</a:t>
            </a:fld>
            <a:endParaRPr lang="en-IN"/>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689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06-08-2020</a:t>
            </a:r>
            <a:endParaRPr lang="en-IN"/>
          </a:p>
        </p:txBody>
      </p:sp>
      <p:sp>
        <p:nvSpPr>
          <p:cNvPr id="6" name="Footer Placeholder 5"/>
          <p:cNvSpPr>
            <a:spLocks noGrp="1"/>
          </p:cNvSpPr>
          <p:nvPr>
            <p:ph type="ftr" sz="quarter" idx="11"/>
          </p:nvPr>
        </p:nvSpPr>
        <p:spPr/>
        <p:txBody>
          <a:bodyPr/>
          <a:lstStyle/>
          <a:p>
            <a:r>
              <a:rPr lang="en-IN"/>
              <a:t>CA Chandrashekhar V. Chitale</a:t>
            </a:r>
          </a:p>
        </p:txBody>
      </p:sp>
      <p:sp>
        <p:nvSpPr>
          <p:cNvPr id="7" name="Slide Number Placeholder 6"/>
          <p:cNvSpPr>
            <a:spLocks noGrp="1"/>
          </p:cNvSpPr>
          <p:nvPr>
            <p:ph type="sldNum" sz="quarter" idx="12"/>
          </p:nvPr>
        </p:nvSpPr>
        <p:spPr/>
        <p:txBody>
          <a:bodyPr/>
          <a:lstStyle/>
          <a:p>
            <a:fld id="{F111F088-A586-4BEC-AD93-86FF65C29AA7}" type="slidenum">
              <a:rPr lang="en-IN" smtClean="0"/>
              <a:pPr/>
              <a:t>‹#›</a:t>
            </a:fld>
            <a:endParaRPr lang="en-IN"/>
          </a:p>
        </p:txBody>
      </p:sp>
    </p:spTree>
    <p:extLst>
      <p:ext uri="{BB962C8B-B14F-4D97-AF65-F5344CB8AC3E}">
        <p14:creationId xmlns:p14="http://schemas.microsoft.com/office/powerpoint/2010/main" val="5504136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06-08-2020</a:t>
            </a:r>
            <a:endParaRPr lang="en-IN"/>
          </a:p>
        </p:txBody>
      </p:sp>
      <p:sp>
        <p:nvSpPr>
          <p:cNvPr id="8" name="Footer Placeholder 7"/>
          <p:cNvSpPr>
            <a:spLocks noGrp="1"/>
          </p:cNvSpPr>
          <p:nvPr>
            <p:ph type="ftr" sz="quarter" idx="11"/>
          </p:nvPr>
        </p:nvSpPr>
        <p:spPr/>
        <p:txBody>
          <a:bodyPr/>
          <a:lstStyle/>
          <a:p>
            <a:r>
              <a:rPr lang="en-IN"/>
              <a:t>CA Chandrashekhar V. Chitale</a:t>
            </a:r>
          </a:p>
        </p:txBody>
      </p:sp>
      <p:sp>
        <p:nvSpPr>
          <p:cNvPr id="9" name="Slide Number Placeholder 8"/>
          <p:cNvSpPr>
            <a:spLocks noGrp="1"/>
          </p:cNvSpPr>
          <p:nvPr>
            <p:ph type="sldNum" sz="quarter" idx="12"/>
          </p:nvPr>
        </p:nvSpPr>
        <p:spPr/>
        <p:txBody>
          <a:bodyPr/>
          <a:lstStyle/>
          <a:p>
            <a:fld id="{F111F088-A586-4BEC-AD93-86FF65C29AA7}" type="slidenum">
              <a:rPr lang="en-IN" smtClean="0"/>
              <a:pPr/>
              <a:t>‹#›</a:t>
            </a:fld>
            <a:endParaRPr lang="en-IN"/>
          </a:p>
        </p:txBody>
      </p:sp>
    </p:spTree>
    <p:extLst>
      <p:ext uri="{BB962C8B-B14F-4D97-AF65-F5344CB8AC3E}">
        <p14:creationId xmlns:p14="http://schemas.microsoft.com/office/powerpoint/2010/main" val="2403989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06-08-2020</a:t>
            </a:r>
            <a:endParaRPr lang="en-IN"/>
          </a:p>
        </p:txBody>
      </p:sp>
      <p:sp>
        <p:nvSpPr>
          <p:cNvPr id="4" name="Footer Placeholder 3"/>
          <p:cNvSpPr>
            <a:spLocks noGrp="1"/>
          </p:cNvSpPr>
          <p:nvPr>
            <p:ph type="ftr" sz="quarter" idx="11"/>
          </p:nvPr>
        </p:nvSpPr>
        <p:spPr/>
        <p:txBody>
          <a:bodyPr/>
          <a:lstStyle/>
          <a:p>
            <a:r>
              <a:rPr lang="en-IN"/>
              <a:t>CA Chandrashekhar V. Chitale</a:t>
            </a:r>
          </a:p>
        </p:txBody>
      </p:sp>
      <p:sp>
        <p:nvSpPr>
          <p:cNvPr id="5" name="Slide Number Placeholder 4"/>
          <p:cNvSpPr>
            <a:spLocks noGrp="1"/>
          </p:cNvSpPr>
          <p:nvPr>
            <p:ph type="sldNum" sz="quarter" idx="12"/>
          </p:nvPr>
        </p:nvSpPr>
        <p:spPr/>
        <p:txBody>
          <a:bodyPr/>
          <a:lstStyle/>
          <a:p>
            <a:fld id="{F111F088-A586-4BEC-AD93-86FF65C29AA7}" type="slidenum">
              <a:rPr lang="en-IN" smtClean="0"/>
              <a:pPr/>
              <a:t>‹#›</a:t>
            </a:fld>
            <a:endParaRPr lang="en-IN"/>
          </a:p>
        </p:txBody>
      </p:sp>
    </p:spTree>
    <p:extLst>
      <p:ext uri="{BB962C8B-B14F-4D97-AF65-F5344CB8AC3E}">
        <p14:creationId xmlns:p14="http://schemas.microsoft.com/office/powerpoint/2010/main" val="117896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a:t>06-08-2020</a:t>
            </a:r>
            <a:endParaRPr lang="en-IN"/>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IN"/>
              <a:t>CA Chandrashekhar V. Chitale</a:t>
            </a:r>
          </a:p>
        </p:txBody>
      </p:sp>
      <p:sp>
        <p:nvSpPr>
          <p:cNvPr id="9" name="Slide Number Placeholder 8"/>
          <p:cNvSpPr>
            <a:spLocks noGrp="1"/>
          </p:cNvSpPr>
          <p:nvPr>
            <p:ph type="sldNum" sz="quarter" idx="12"/>
          </p:nvPr>
        </p:nvSpPr>
        <p:spPr/>
        <p:txBody>
          <a:bodyPr/>
          <a:lstStyle/>
          <a:p>
            <a:fld id="{F111F088-A586-4BEC-AD93-86FF65C29AA7}" type="slidenum">
              <a:rPr lang="en-IN" smtClean="0"/>
              <a:pPr/>
              <a:t>‹#›</a:t>
            </a:fld>
            <a:endParaRPr lang="en-IN"/>
          </a:p>
        </p:txBody>
      </p:sp>
    </p:spTree>
    <p:extLst>
      <p:ext uri="{BB962C8B-B14F-4D97-AF65-F5344CB8AC3E}">
        <p14:creationId xmlns:p14="http://schemas.microsoft.com/office/powerpoint/2010/main" val="725145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r>
              <a:rPr lang="en-US"/>
              <a:t>06-08-2020</a:t>
            </a:r>
            <a:endParaRPr lang="en-IN"/>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IN"/>
              <a:t>CA Chandrashekhar V. Chitale</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111F088-A586-4BEC-AD93-86FF65C29AA7}" type="slidenum">
              <a:rPr lang="en-IN" smtClean="0"/>
              <a:pPr/>
              <a:t>‹#›</a:t>
            </a:fld>
            <a:endParaRPr lang="en-IN"/>
          </a:p>
        </p:txBody>
      </p:sp>
    </p:spTree>
    <p:extLst>
      <p:ext uri="{BB962C8B-B14F-4D97-AF65-F5344CB8AC3E}">
        <p14:creationId xmlns:p14="http://schemas.microsoft.com/office/powerpoint/2010/main" val="338912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06-08-2020</a:t>
            </a:r>
            <a:endParaRPr lang="en-IN"/>
          </a:p>
        </p:txBody>
      </p:sp>
      <p:sp>
        <p:nvSpPr>
          <p:cNvPr id="6" name="Footer Placeholder 5"/>
          <p:cNvSpPr>
            <a:spLocks noGrp="1"/>
          </p:cNvSpPr>
          <p:nvPr>
            <p:ph type="ftr" sz="quarter" idx="11"/>
          </p:nvPr>
        </p:nvSpPr>
        <p:spPr/>
        <p:txBody>
          <a:bodyPr/>
          <a:lstStyle/>
          <a:p>
            <a:r>
              <a:rPr lang="en-IN"/>
              <a:t>CA Chandrashekhar V. Chitale</a:t>
            </a:r>
          </a:p>
        </p:txBody>
      </p:sp>
      <p:sp>
        <p:nvSpPr>
          <p:cNvPr id="7" name="Slide Number Placeholder 6"/>
          <p:cNvSpPr>
            <a:spLocks noGrp="1"/>
          </p:cNvSpPr>
          <p:nvPr>
            <p:ph type="sldNum" sz="quarter" idx="12"/>
          </p:nvPr>
        </p:nvSpPr>
        <p:spPr/>
        <p:txBody>
          <a:bodyPr/>
          <a:lstStyle/>
          <a:p>
            <a:fld id="{F111F088-A586-4BEC-AD93-86FF65C29AA7}" type="slidenum">
              <a:rPr lang="en-IN" smtClean="0"/>
              <a:pPr/>
              <a:t>‹#›</a:t>
            </a:fld>
            <a:endParaRPr lang="en-IN"/>
          </a:p>
        </p:txBody>
      </p:sp>
    </p:spTree>
    <p:extLst>
      <p:ext uri="{BB962C8B-B14F-4D97-AF65-F5344CB8AC3E}">
        <p14:creationId xmlns:p14="http://schemas.microsoft.com/office/powerpoint/2010/main" val="1293980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r>
              <a:rPr lang="en-US"/>
              <a:t>06-08-2020</a:t>
            </a:r>
            <a:endParaRPr lang="en-IN"/>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IN"/>
              <a:t>CA Chandrashekhar V. Chitale</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F111F088-A586-4BEC-AD93-86FF65C29AA7}" type="slidenum">
              <a:rPr lang="en-IN" smtClean="0"/>
              <a:pPr/>
              <a:t>‹#›</a:t>
            </a:fld>
            <a:endParaRPr lang="en-IN"/>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45840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hyperlink" Target="http://taxmann.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taxmann.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taxmann.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taxmann.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654180"/>
            <a:ext cx="7056784" cy="1008112"/>
          </a:xfrm>
        </p:spPr>
        <p:txBody>
          <a:bodyPr>
            <a:noAutofit/>
          </a:bodyPr>
          <a:lstStyle/>
          <a:p>
            <a:pPr marL="0" indent="0">
              <a:spcAft>
                <a:spcPts val="0"/>
              </a:spcAft>
              <a:buNone/>
            </a:pPr>
            <a:r>
              <a:rPr lang="en-US" sz="1900" b="1" u="sng" dirty="0">
                <a:solidFill>
                  <a:srgbClr val="C00000"/>
                </a:solidFill>
                <a:effectLst/>
              </a:rPr>
              <a:t> </a:t>
            </a:r>
            <a:endParaRPr lang="en-IN" sz="1900" b="1" u="sng" dirty="0">
              <a:solidFill>
                <a:srgbClr val="C00000"/>
              </a:solidFill>
              <a:effectLst/>
            </a:endParaRPr>
          </a:p>
        </p:txBody>
      </p:sp>
      <p:pic>
        <p:nvPicPr>
          <p:cNvPr id="9" name="Picture 1" descr="Copy of Logo Coloured 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8255" y="2891451"/>
            <a:ext cx="1133055" cy="1075097"/>
          </a:xfrm>
          <a:prstGeom prst="rect">
            <a:avLst/>
          </a:prstGeom>
          <a:solidFill>
            <a:srgbClr val="1C42E4"/>
          </a:solidFill>
        </p:spPr>
      </p:pic>
      <p:sp>
        <p:nvSpPr>
          <p:cNvPr id="3" name="Google Shape;67;p13">
            <a:extLst>
              <a:ext uri="{FF2B5EF4-FFF2-40B4-BE49-F238E27FC236}">
                <a16:creationId xmlns:a16="http://schemas.microsoft.com/office/drawing/2014/main" id="{10B5DCE1-0E5D-9FBE-FF24-1BA694555965}"/>
              </a:ext>
            </a:extLst>
          </p:cNvPr>
          <p:cNvSpPr txBox="1">
            <a:spLocks/>
          </p:cNvSpPr>
          <p:nvPr/>
        </p:nvSpPr>
        <p:spPr>
          <a:xfrm>
            <a:off x="1551620" y="4983939"/>
            <a:ext cx="6400800" cy="719667"/>
          </a:xfrm>
          <a:prstGeom prst="rect">
            <a:avLst/>
          </a:prstGeom>
        </p:spPr>
        <p:txBody>
          <a:bodyPr spcFirstLastPara="1" vert="horz" wrap="square" lIns="121900" tIns="121900" rIns="121900" bIns="1219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buClrTx/>
            </a:pPr>
            <a:r>
              <a:rPr lang="en-US"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Palatino Linotype"/>
                <a:cs typeface="Times New Roman" panose="02020603050405020304" pitchFamily="18" charset="0"/>
                <a:sym typeface="Palatino Linotype"/>
              </a:rPr>
              <a:t> </a:t>
            </a:r>
            <a:endParaRPr lang="en-IN"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ea typeface="Palatino Linotype"/>
              <a:cs typeface="Times New Roman" panose="02020603050405020304" pitchFamily="18" charset="0"/>
              <a:sym typeface="Palatino Linotype"/>
            </a:endParaRPr>
          </a:p>
        </p:txBody>
      </p:sp>
      <p:pic>
        <p:nvPicPr>
          <p:cNvPr id="4" name="Picture 3">
            <a:extLst>
              <a:ext uri="{FF2B5EF4-FFF2-40B4-BE49-F238E27FC236}">
                <a16:creationId xmlns:a16="http://schemas.microsoft.com/office/drawing/2014/main" id="{AAE12ECC-F57E-258A-9A51-2FAD20E21C4D}"/>
              </a:ext>
            </a:extLst>
          </p:cNvPr>
          <p:cNvPicPr>
            <a:picLocks noChangeAspect="1"/>
          </p:cNvPicPr>
          <p:nvPr/>
        </p:nvPicPr>
        <p:blipFill>
          <a:blip r:embed="rId4"/>
          <a:stretch>
            <a:fillRect/>
          </a:stretch>
        </p:blipFill>
        <p:spPr>
          <a:xfrm>
            <a:off x="0" y="0"/>
            <a:ext cx="9129435" cy="6858000"/>
          </a:xfrm>
          <a:prstGeom prst="rect">
            <a:avLst/>
          </a:prstGeom>
        </p:spPr>
      </p:pic>
      <p:sp>
        <p:nvSpPr>
          <p:cNvPr id="5" name="Footer Placeholder 4">
            <a:extLst>
              <a:ext uri="{FF2B5EF4-FFF2-40B4-BE49-F238E27FC236}">
                <a16:creationId xmlns:a16="http://schemas.microsoft.com/office/drawing/2014/main" id="{27AF021D-6FCF-9580-72E0-DC82BA2038E2}"/>
              </a:ext>
            </a:extLst>
          </p:cNvPr>
          <p:cNvSpPr>
            <a:spLocks noGrp="1"/>
          </p:cNvSpPr>
          <p:nvPr>
            <p:ph type="ftr" sz="quarter" idx="11"/>
          </p:nvPr>
        </p:nvSpPr>
        <p:spPr/>
        <p:txBody>
          <a:bodyPr/>
          <a:lstStyle/>
          <a:p>
            <a:r>
              <a:rPr lang="en-IN"/>
              <a:t>CA Chandrashekhar V. Chitale</a:t>
            </a:r>
          </a:p>
        </p:txBody>
      </p:sp>
    </p:spTree>
    <p:custDataLst>
      <p:tags r:id="rId1"/>
    </p:custDataLst>
    <p:extLst>
      <p:ext uri="{BB962C8B-B14F-4D97-AF65-F5344CB8AC3E}">
        <p14:creationId xmlns:p14="http://schemas.microsoft.com/office/powerpoint/2010/main" val="2582265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E490-577F-E4C2-4B04-55A07CB73A16}"/>
              </a:ext>
            </a:extLst>
          </p:cNvPr>
          <p:cNvSpPr>
            <a:spLocks noGrp="1"/>
          </p:cNvSpPr>
          <p:nvPr>
            <p:ph type="title"/>
          </p:nvPr>
        </p:nvSpPr>
        <p:spPr>
          <a:xfrm>
            <a:off x="822960" y="286605"/>
            <a:ext cx="7543800" cy="968438"/>
          </a:xfrm>
        </p:spPr>
        <p:txBody>
          <a:bodyPr/>
          <a:lstStyle/>
          <a:p>
            <a:r>
              <a:rPr lang="en-US" dirty="0">
                <a:solidFill>
                  <a:srgbClr val="7030A0"/>
                </a:solidFill>
              </a:rPr>
              <a:t>Section 276CC - Prosecution</a:t>
            </a:r>
            <a:endParaRPr lang="en-IN" dirty="0">
              <a:solidFill>
                <a:srgbClr val="7030A0"/>
              </a:solidFill>
            </a:endParaRPr>
          </a:p>
        </p:txBody>
      </p:sp>
      <p:sp>
        <p:nvSpPr>
          <p:cNvPr id="3" name="Content Placeholder 2">
            <a:extLst>
              <a:ext uri="{FF2B5EF4-FFF2-40B4-BE49-F238E27FC236}">
                <a16:creationId xmlns:a16="http://schemas.microsoft.com/office/drawing/2014/main" id="{BB0CE020-49EC-4E96-3A67-9D821731B17C}"/>
              </a:ext>
            </a:extLst>
          </p:cNvPr>
          <p:cNvSpPr>
            <a:spLocks noGrp="1"/>
          </p:cNvSpPr>
          <p:nvPr>
            <p:ph idx="1"/>
          </p:nvPr>
        </p:nvSpPr>
        <p:spPr>
          <a:xfrm>
            <a:off x="251520" y="1340768"/>
            <a:ext cx="8568951" cy="4528326"/>
          </a:xfrm>
        </p:spPr>
        <p:txBody>
          <a:bodyPr>
            <a:normAutofit lnSpcReduction="10000"/>
          </a:bodyPr>
          <a:lstStyle/>
          <a:p>
            <a:pPr algn="ctr">
              <a:lnSpc>
                <a:spcPct val="100000"/>
              </a:lnSpc>
            </a:pPr>
            <a:r>
              <a:rPr lang="en-IN" sz="3200" b="1" dirty="0">
                <a:solidFill>
                  <a:srgbClr val="C00000"/>
                </a:solidFill>
              </a:rPr>
              <a:t>Suresh Kumar Agarwal</a:t>
            </a:r>
          </a:p>
          <a:p>
            <a:pPr algn="ctr">
              <a:lnSpc>
                <a:spcPct val="100000"/>
              </a:lnSpc>
            </a:pPr>
            <a:r>
              <a:rPr lang="en-IN" sz="3200" b="1" dirty="0">
                <a:solidFill>
                  <a:srgbClr val="C00000"/>
                </a:solidFill>
              </a:rPr>
              <a:t>[2023] 146 </a:t>
            </a:r>
            <a:r>
              <a:rPr lang="en-IN" sz="3200" b="1" u="sng" dirty="0">
                <a:solidFill>
                  <a:srgbClr val="C00000"/>
                </a:solidFill>
                <a:hlinkClick r:id="rId2">
                  <a:extLst>
                    <a:ext uri="{A12FA001-AC4F-418D-AE19-62706E023703}">
                      <ahyp:hlinkClr xmlns:ahyp="http://schemas.microsoft.com/office/drawing/2018/hyperlinkcolor" val="tx"/>
                    </a:ext>
                  </a:extLst>
                </a:hlinkClick>
              </a:rPr>
              <a:t>taxmann.com</a:t>
            </a:r>
            <a:r>
              <a:rPr lang="en-IN" sz="3200" b="1" dirty="0">
                <a:solidFill>
                  <a:srgbClr val="C00000"/>
                </a:solidFill>
              </a:rPr>
              <a:t> 27 (Jharkhand)</a:t>
            </a:r>
          </a:p>
          <a:p>
            <a:pPr algn="just">
              <a:lnSpc>
                <a:spcPct val="100000"/>
              </a:lnSpc>
            </a:pPr>
            <a:r>
              <a:rPr lang="en-IN" sz="3200" dirty="0">
                <a:solidFill>
                  <a:srgbClr val="002060"/>
                </a:solidFill>
              </a:rPr>
              <a:t>Where Commissioner launched prosecution under section 276CC against </a:t>
            </a:r>
            <a:r>
              <a:rPr lang="en-IN" sz="3200" dirty="0" err="1">
                <a:solidFill>
                  <a:srgbClr val="002060"/>
                </a:solidFill>
              </a:rPr>
              <a:t>assessee</a:t>
            </a:r>
            <a:r>
              <a:rPr lang="en-IN" sz="3200" dirty="0">
                <a:solidFill>
                  <a:srgbClr val="002060"/>
                </a:solidFill>
              </a:rPr>
              <a:t> for filing return after a delay, in view of fact that </a:t>
            </a:r>
            <a:r>
              <a:rPr lang="en-IN" sz="3200" dirty="0" err="1">
                <a:solidFill>
                  <a:srgbClr val="002060"/>
                </a:solidFill>
              </a:rPr>
              <a:t>assessee</a:t>
            </a:r>
            <a:r>
              <a:rPr lang="en-IN" sz="3200" dirty="0">
                <a:solidFill>
                  <a:srgbClr val="002060"/>
                </a:solidFill>
              </a:rPr>
              <a:t> had filed belated return and also deposited amount of tax along with interest for delay which was accepted by authority concerned, no sentence could be imposed under section 276CC</a:t>
            </a:r>
          </a:p>
          <a:p>
            <a:pPr>
              <a:lnSpc>
                <a:spcPct val="100000"/>
              </a:lnSpc>
            </a:pPr>
            <a:endParaRPr lang="en-IN" sz="3200" b="1" dirty="0">
              <a:solidFill>
                <a:srgbClr val="C00000"/>
              </a:solidFill>
            </a:endParaRPr>
          </a:p>
        </p:txBody>
      </p:sp>
      <p:sp>
        <p:nvSpPr>
          <p:cNvPr id="4" name="Footer Placeholder 3">
            <a:extLst>
              <a:ext uri="{FF2B5EF4-FFF2-40B4-BE49-F238E27FC236}">
                <a16:creationId xmlns:a16="http://schemas.microsoft.com/office/drawing/2014/main" id="{5D903980-CD31-C168-4026-2991971B067D}"/>
              </a:ext>
            </a:extLst>
          </p:cNvPr>
          <p:cNvSpPr>
            <a:spLocks noGrp="1"/>
          </p:cNvSpPr>
          <p:nvPr>
            <p:ph type="ftr" sz="quarter" idx="11"/>
          </p:nvPr>
        </p:nvSpPr>
        <p:spPr/>
        <p:txBody>
          <a:bodyPr/>
          <a:lstStyle/>
          <a:p>
            <a:r>
              <a:rPr lang="en-IN"/>
              <a:t>CA Chandrashekhar V. Chitale</a:t>
            </a:r>
          </a:p>
        </p:txBody>
      </p:sp>
    </p:spTree>
    <p:extLst>
      <p:ext uri="{BB962C8B-B14F-4D97-AF65-F5344CB8AC3E}">
        <p14:creationId xmlns:p14="http://schemas.microsoft.com/office/powerpoint/2010/main" val="3379227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14B6-48A1-31C2-1873-4092A7806E64}"/>
              </a:ext>
            </a:extLst>
          </p:cNvPr>
          <p:cNvSpPr>
            <a:spLocks noGrp="1"/>
          </p:cNvSpPr>
          <p:nvPr>
            <p:ph type="title"/>
          </p:nvPr>
        </p:nvSpPr>
        <p:spPr>
          <a:xfrm>
            <a:off x="764096" y="2132856"/>
            <a:ext cx="7543800" cy="1630228"/>
          </a:xfrm>
        </p:spPr>
        <p:txBody>
          <a:bodyPr>
            <a:normAutofit/>
          </a:bodyPr>
          <a:lstStyle/>
          <a:p>
            <a:pPr algn="ctr">
              <a:lnSpc>
                <a:spcPct val="107000"/>
              </a:lnSpc>
              <a:spcAft>
                <a:spcPts val="800"/>
              </a:spcAft>
            </a:pPr>
            <a:r>
              <a:rPr lang="en-US" b="1" kern="100" dirty="0">
                <a:solidFill>
                  <a:srgbClr val="00B050"/>
                </a:solidFill>
                <a:latin typeface="Arial" panose="020B0604020202020204" pitchFamily="34" charset="0"/>
                <a:ea typeface="Calibri" panose="020F0502020204030204" pitchFamily="34" charset="0"/>
                <a:cs typeface="Times New Roman" panose="02020603050405020304" pitchFamily="18" charset="0"/>
              </a:rPr>
              <a:t>Start-ups and </a:t>
            </a:r>
            <a:br>
              <a:rPr lang="en-US" b="1" kern="100" dirty="0">
                <a:solidFill>
                  <a:srgbClr val="00B050"/>
                </a:solidFill>
                <a:latin typeface="Arial" panose="020B0604020202020204" pitchFamily="34" charset="0"/>
                <a:ea typeface="Calibri" panose="020F0502020204030204" pitchFamily="34" charset="0"/>
                <a:cs typeface="Times New Roman" panose="02020603050405020304" pitchFamily="18" charset="0"/>
              </a:rPr>
            </a:br>
            <a:r>
              <a:rPr lang="en-US" b="1" kern="100" dirty="0">
                <a:solidFill>
                  <a:srgbClr val="00B050"/>
                </a:solidFill>
                <a:latin typeface="Arial" panose="020B0604020202020204" pitchFamily="34" charset="0"/>
                <a:ea typeface="Calibri" panose="020F0502020204030204" pitchFamily="34" charset="0"/>
                <a:cs typeface="Times New Roman" panose="02020603050405020304" pitchFamily="18" charset="0"/>
              </a:rPr>
              <a:t>Income tax Provisions</a:t>
            </a:r>
            <a:endParaRPr lang="en-IN" kern="1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027265A-455C-ECA8-3C50-0BCB2367C5C3}"/>
              </a:ext>
            </a:extLst>
          </p:cNvPr>
          <p:cNvSpPr>
            <a:spLocks noGrp="1"/>
          </p:cNvSpPr>
          <p:nvPr>
            <p:ph idx="1"/>
          </p:nvPr>
        </p:nvSpPr>
        <p:spPr>
          <a:xfrm>
            <a:off x="179512" y="1845734"/>
            <a:ext cx="8712968" cy="4391578"/>
          </a:xfrm>
        </p:spPr>
        <p:txBody>
          <a:bodyPr>
            <a:noAutofit/>
          </a:bodyPr>
          <a:lstStyle/>
          <a:p>
            <a:pPr indent="-252095" algn="just">
              <a:spcAft>
                <a:spcPts val="400"/>
              </a:spcAft>
            </a:pPr>
            <a:r>
              <a:rPr lang="en-US" sz="2800" dirty="0">
                <a:effectLst/>
                <a:latin typeface="Times New Roman" panose="02020603050405020304" pitchFamily="18" charset="0"/>
                <a:ea typeface="Times New Roman" panose="02020603050405020304" pitchFamily="18" charset="0"/>
              </a:rPr>
              <a:t> </a:t>
            </a:r>
            <a:endParaRPr lang="en-IN" sz="2800" dirty="0">
              <a:effectLst/>
              <a:latin typeface="Times New Roman" panose="02020603050405020304" pitchFamily="18" charset="0"/>
              <a:ea typeface="Times New Roman" panose="02020603050405020304" pitchFamily="18" charset="0"/>
            </a:endParaRPr>
          </a:p>
        </p:txBody>
      </p:sp>
      <p:sp>
        <p:nvSpPr>
          <p:cNvPr id="4" name="Footer Placeholder 3">
            <a:extLst>
              <a:ext uri="{FF2B5EF4-FFF2-40B4-BE49-F238E27FC236}">
                <a16:creationId xmlns:a16="http://schemas.microsoft.com/office/drawing/2014/main" id="{A84981BE-6872-2E7B-2FE3-42D79FA2F6D1}"/>
              </a:ext>
            </a:extLst>
          </p:cNvPr>
          <p:cNvSpPr>
            <a:spLocks noGrp="1"/>
          </p:cNvSpPr>
          <p:nvPr>
            <p:ph type="ftr" sz="quarter" idx="11"/>
          </p:nvPr>
        </p:nvSpPr>
        <p:spPr/>
        <p:txBody>
          <a:bodyPr/>
          <a:lstStyle/>
          <a:p>
            <a:r>
              <a:rPr lang="en-IN"/>
              <a:t>CA Chandrashekhar V. Chitale</a:t>
            </a:r>
          </a:p>
        </p:txBody>
      </p:sp>
    </p:spTree>
    <p:extLst>
      <p:ext uri="{BB962C8B-B14F-4D97-AF65-F5344CB8AC3E}">
        <p14:creationId xmlns:p14="http://schemas.microsoft.com/office/powerpoint/2010/main" val="1185819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14B6-48A1-31C2-1873-4092A7806E64}"/>
              </a:ext>
            </a:extLst>
          </p:cNvPr>
          <p:cNvSpPr>
            <a:spLocks noGrp="1"/>
          </p:cNvSpPr>
          <p:nvPr>
            <p:ph type="title"/>
          </p:nvPr>
        </p:nvSpPr>
        <p:spPr>
          <a:xfrm>
            <a:off x="822960" y="286605"/>
            <a:ext cx="7543800" cy="1126172"/>
          </a:xfrm>
        </p:spPr>
        <p:txBody>
          <a:bodyPr/>
          <a:lstStyle/>
          <a:p>
            <a:r>
              <a:rPr lang="en-US" dirty="0">
                <a:solidFill>
                  <a:srgbClr val="002060"/>
                </a:solidFill>
              </a:rPr>
              <a:t>Section</a:t>
            </a:r>
            <a:r>
              <a:rPr lang="en-US" dirty="0"/>
              <a:t> 80-IAC</a:t>
            </a:r>
            <a:endParaRPr lang="en-IN" dirty="0"/>
          </a:p>
        </p:txBody>
      </p:sp>
      <p:sp>
        <p:nvSpPr>
          <p:cNvPr id="3" name="Content Placeholder 2">
            <a:extLst>
              <a:ext uri="{FF2B5EF4-FFF2-40B4-BE49-F238E27FC236}">
                <a16:creationId xmlns:a16="http://schemas.microsoft.com/office/drawing/2014/main" id="{2027265A-455C-ECA8-3C50-0BCB2367C5C3}"/>
              </a:ext>
            </a:extLst>
          </p:cNvPr>
          <p:cNvSpPr>
            <a:spLocks noGrp="1"/>
          </p:cNvSpPr>
          <p:nvPr>
            <p:ph idx="1"/>
          </p:nvPr>
        </p:nvSpPr>
        <p:spPr>
          <a:xfrm>
            <a:off x="179512" y="1845734"/>
            <a:ext cx="8712968" cy="4391578"/>
          </a:xfrm>
        </p:spPr>
        <p:txBody>
          <a:bodyPr>
            <a:noAutofit/>
          </a:bodyPr>
          <a:lstStyle/>
          <a:p>
            <a:pPr algn="just"/>
            <a:r>
              <a:rPr lang="en-IN" sz="2600" dirty="0">
                <a:solidFill>
                  <a:srgbClr val="002060"/>
                </a:solidFill>
              </a:rPr>
              <a:t>(1) Where the gross total income of an </a:t>
            </a:r>
            <a:r>
              <a:rPr lang="en-IN" sz="2600" dirty="0" err="1">
                <a:solidFill>
                  <a:srgbClr val="002060"/>
                </a:solidFill>
              </a:rPr>
              <a:t>assessee</a:t>
            </a:r>
            <a:r>
              <a:rPr lang="en-IN" sz="2600" dirty="0">
                <a:solidFill>
                  <a:srgbClr val="002060"/>
                </a:solidFill>
              </a:rPr>
              <a:t>, being </a:t>
            </a:r>
            <a:r>
              <a:rPr lang="en-IN" sz="2600" b="1" dirty="0">
                <a:solidFill>
                  <a:srgbClr val="002060"/>
                </a:solidFill>
              </a:rPr>
              <a:t>an eligible start- up</a:t>
            </a:r>
            <a:r>
              <a:rPr lang="en-IN" sz="2600" dirty="0">
                <a:solidFill>
                  <a:srgbClr val="002060"/>
                </a:solidFill>
              </a:rPr>
              <a:t>, includes any profits and gains derived </a:t>
            </a:r>
            <a:r>
              <a:rPr lang="en-IN" sz="2600" b="1" dirty="0">
                <a:solidFill>
                  <a:srgbClr val="002060"/>
                </a:solidFill>
              </a:rPr>
              <a:t>from eligible business</a:t>
            </a:r>
            <a:r>
              <a:rPr lang="en-IN" sz="2600" dirty="0">
                <a:solidFill>
                  <a:srgbClr val="002060"/>
                </a:solidFill>
              </a:rPr>
              <a:t>, there shall be a deduction of an amount equal to </a:t>
            </a:r>
            <a:r>
              <a:rPr lang="en-IN" sz="2600" b="1" dirty="0">
                <a:solidFill>
                  <a:srgbClr val="C00000"/>
                </a:solidFill>
              </a:rPr>
              <a:t>100%</a:t>
            </a:r>
            <a:r>
              <a:rPr lang="en-IN" sz="2600" b="1" dirty="0">
                <a:solidFill>
                  <a:srgbClr val="002060"/>
                </a:solidFill>
              </a:rPr>
              <a:t> of the profits</a:t>
            </a:r>
            <a:r>
              <a:rPr lang="en-IN" sz="2600" dirty="0">
                <a:solidFill>
                  <a:srgbClr val="002060"/>
                </a:solidFill>
              </a:rPr>
              <a:t> and gains </a:t>
            </a:r>
            <a:r>
              <a:rPr lang="en-IN" sz="2600" b="1" dirty="0">
                <a:solidFill>
                  <a:srgbClr val="002060"/>
                </a:solidFill>
              </a:rPr>
              <a:t>derived from such business</a:t>
            </a:r>
            <a:r>
              <a:rPr lang="en-IN" sz="2600" dirty="0">
                <a:solidFill>
                  <a:srgbClr val="002060"/>
                </a:solidFill>
              </a:rPr>
              <a:t> for </a:t>
            </a:r>
            <a:r>
              <a:rPr lang="en-IN" sz="2600" b="1" dirty="0">
                <a:solidFill>
                  <a:srgbClr val="002060"/>
                </a:solidFill>
              </a:rPr>
              <a:t>three consecutive assessment years</a:t>
            </a:r>
            <a:r>
              <a:rPr lang="en-IN" sz="2600" dirty="0">
                <a:solidFill>
                  <a:srgbClr val="002060"/>
                </a:solidFill>
              </a:rPr>
              <a:t>.</a:t>
            </a:r>
          </a:p>
          <a:p>
            <a:pPr algn="just"/>
            <a:r>
              <a:rPr lang="en-IN" sz="2600" dirty="0">
                <a:solidFill>
                  <a:srgbClr val="002060"/>
                </a:solidFill>
              </a:rPr>
              <a:t>The </a:t>
            </a:r>
            <a:r>
              <a:rPr lang="en-IN" sz="2600" dirty="0" err="1">
                <a:solidFill>
                  <a:srgbClr val="002060"/>
                </a:solidFill>
              </a:rPr>
              <a:t>Oyher</a:t>
            </a:r>
            <a:r>
              <a:rPr lang="en-IN" sz="2600" dirty="0">
                <a:solidFill>
                  <a:srgbClr val="002060"/>
                </a:solidFill>
              </a:rPr>
              <a:t> conditions should be observed.</a:t>
            </a:r>
          </a:p>
          <a:p>
            <a:pPr algn="just"/>
            <a:r>
              <a:rPr lang="en-IN" sz="2600" dirty="0">
                <a:solidFill>
                  <a:srgbClr val="002060"/>
                </a:solidFill>
              </a:rPr>
              <a:t>(2) The deduction specified in sub-section (1) may, </a:t>
            </a:r>
            <a:r>
              <a:rPr lang="en-IN" sz="2600" b="1" dirty="0">
                <a:solidFill>
                  <a:srgbClr val="002060"/>
                </a:solidFill>
              </a:rPr>
              <a:t>at the option of the </a:t>
            </a:r>
            <a:r>
              <a:rPr lang="en-IN" sz="2600" b="1" dirty="0" err="1">
                <a:solidFill>
                  <a:srgbClr val="002060"/>
                </a:solidFill>
              </a:rPr>
              <a:t>assessee</a:t>
            </a:r>
            <a:r>
              <a:rPr lang="en-IN" sz="2600" dirty="0">
                <a:solidFill>
                  <a:srgbClr val="002060"/>
                </a:solidFill>
              </a:rPr>
              <a:t>, be </a:t>
            </a:r>
            <a:r>
              <a:rPr lang="en-IN" sz="2600" b="1" dirty="0">
                <a:solidFill>
                  <a:srgbClr val="002060"/>
                </a:solidFill>
              </a:rPr>
              <a:t>claimed</a:t>
            </a:r>
            <a:r>
              <a:rPr lang="en-IN" sz="2600" dirty="0">
                <a:solidFill>
                  <a:srgbClr val="002060"/>
                </a:solidFill>
              </a:rPr>
              <a:t> by him for </a:t>
            </a:r>
            <a:r>
              <a:rPr lang="en-IN" sz="2600" b="1" dirty="0">
                <a:solidFill>
                  <a:srgbClr val="002060"/>
                </a:solidFill>
              </a:rPr>
              <a:t>any </a:t>
            </a:r>
            <a:r>
              <a:rPr lang="en-IN" sz="2600" b="1" dirty="0">
                <a:solidFill>
                  <a:srgbClr val="C00000"/>
                </a:solidFill>
              </a:rPr>
              <a:t>3</a:t>
            </a:r>
            <a:r>
              <a:rPr lang="en-IN" sz="2600" b="1" dirty="0">
                <a:solidFill>
                  <a:srgbClr val="002060"/>
                </a:solidFill>
              </a:rPr>
              <a:t> consecutive assessment years out of </a:t>
            </a:r>
            <a:r>
              <a:rPr lang="en-IN" sz="2600" b="1" dirty="0">
                <a:solidFill>
                  <a:srgbClr val="C00000"/>
                </a:solidFill>
              </a:rPr>
              <a:t>10</a:t>
            </a:r>
            <a:r>
              <a:rPr lang="en-IN" sz="2600" b="1" dirty="0">
                <a:solidFill>
                  <a:srgbClr val="002060"/>
                </a:solidFill>
              </a:rPr>
              <a:t> years</a:t>
            </a:r>
            <a:r>
              <a:rPr lang="en-IN" sz="2600" dirty="0">
                <a:solidFill>
                  <a:srgbClr val="002060"/>
                </a:solidFill>
              </a:rPr>
              <a:t> beginning from the year in which the eligible start-up is incorporated.</a:t>
            </a:r>
          </a:p>
        </p:txBody>
      </p:sp>
      <p:sp>
        <p:nvSpPr>
          <p:cNvPr id="4" name="Footer Placeholder 3">
            <a:extLst>
              <a:ext uri="{FF2B5EF4-FFF2-40B4-BE49-F238E27FC236}">
                <a16:creationId xmlns:a16="http://schemas.microsoft.com/office/drawing/2014/main" id="{A84981BE-6872-2E7B-2FE3-42D79FA2F6D1}"/>
              </a:ext>
            </a:extLst>
          </p:cNvPr>
          <p:cNvSpPr>
            <a:spLocks noGrp="1"/>
          </p:cNvSpPr>
          <p:nvPr>
            <p:ph type="ftr" sz="quarter" idx="11"/>
          </p:nvPr>
        </p:nvSpPr>
        <p:spPr/>
        <p:txBody>
          <a:bodyPr/>
          <a:lstStyle/>
          <a:p>
            <a:r>
              <a:rPr lang="en-IN"/>
              <a:t>CA Chandrashekhar V. Chitale</a:t>
            </a:r>
          </a:p>
        </p:txBody>
      </p:sp>
    </p:spTree>
    <p:extLst>
      <p:ext uri="{BB962C8B-B14F-4D97-AF65-F5344CB8AC3E}">
        <p14:creationId xmlns:p14="http://schemas.microsoft.com/office/powerpoint/2010/main" val="3657729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14B6-48A1-31C2-1873-4092A7806E64}"/>
              </a:ext>
            </a:extLst>
          </p:cNvPr>
          <p:cNvSpPr>
            <a:spLocks noGrp="1"/>
          </p:cNvSpPr>
          <p:nvPr>
            <p:ph type="title"/>
          </p:nvPr>
        </p:nvSpPr>
        <p:spPr>
          <a:xfrm>
            <a:off x="822960" y="286605"/>
            <a:ext cx="7543800" cy="1126172"/>
          </a:xfrm>
        </p:spPr>
        <p:txBody>
          <a:bodyPr/>
          <a:lstStyle/>
          <a:p>
            <a:r>
              <a:rPr lang="en-US" dirty="0"/>
              <a:t>Part A: Start-Up Taxation</a:t>
            </a:r>
            <a:endParaRPr lang="en-IN" dirty="0"/>
          </a:p>
        </p:txBody>
      </p:sp>
      <p:sp>
        <p:nvSpPr>
          <p:cNvPr id="3" name="Content Placeholder 2">
            <a:extLst>
              <a:ext uri="{FF2B5EF4-FFF2-40B4-BE49-F238E27FC236}">
                <a16:creationId xmlns:a16="http://schemas.microsoft.com/office/drawing/2014/main" id="{2027265A-455C-ECA8-3C50-0BCB2367C5C3}"/>
              </a:ext>
            </a:extLst>
          </p:cNvPr>
          <p:cNvSpPr>
            <a:spLocks noGrp="1"/>
          </p:cNvSpPr>
          <p:nvPr>
            <p:ph idx="1"/>
          </p:nvPr>
        </p:nvSpPr>
        <p:spPr>
          <a:xfrm>
            <a:off x="179512" y="1845734"/>
            <a:ext cx="8712968" cy="4391578"/>
          </a:xfrm>
        </p:spPr>
        <p:txBody>
          <a:bodyPr>
            <a:noAutofit/>
          </a:bodyPr>
          <a:lstStyle/>
          <a:p>
            <a:pPr indent="-252095" algn="just">
              <a:lnSpc>
                <a:spcPct val="100000"/>
              </a:lnSpc>
              <a:spcAft>
                <a:spcPts val="400"/>
              </a:spcAft>
            </a:pPr>
            <a:r>
              <a:rPr lang="en-US" sz="2400" dirty="0">
                <a:solidFill>
                  <a:srgbClr val="002060"/>
                </a:solidFill>
                <a:latin typeface="Abadi" panose="020B0604020104020204" pitchFamily="34" charset="0"/>
                <a:cs typeface="Arial" panose="020B0604020202020204" pitchFamily="34" charset="0"/>
              </a:rPr>
              <a:t>Ex. </a:t>
            </a:r>
            <a:r>
              <a:rPr lang="en-IN" sz="2400" dirty="0">
                <a:solidFill>
                  <a:srgbClr val="002060"/>
                </a:solidFill>
                <a:effectLst/>
                <a:latin typeface="Abadi" panose="020B0604020104020204" pitchFamily="34" charset="0"/>
                <a:ea typeface="Times New Roman" panose="02020603050405020304" pitchFamily="18" charset="0"/>
                <a:cs typeface="Arial" panose="020B0604020202020204" pitchFamily="34" charset="0"/>
              </a:rPr>
              <a:t>(i</a:t>
            </a:r>
            <a:r>
              <a:rPr lang="en-IN" sz="2400" i="1" dirty="0">
                <a:solidFill>
                  <a:srgbClr val="002060"/>
                </a:solidFill>
                <a:effectLst/>
                <a:latin typeface="Abadi" panose="020B0604020104020204" pitchFamily="34" charset="0"/>
                <a:ea typeface="Times New Roman" panose="02020603050405020304" pitchFamily="18" charset="0"/>
                <a:cs typeface="Arial" panose="020B0604020202020204" pitchFamily="34" charset="0"/>
              </a:rPr>
              <a:t>i</a:t>
            </a:r>
            <a:r>
              <a:rPr lang="en-IN" sz="2400" dirty="0">
                <a:solidFill>
                  <a:srgbClr val="002060"/>
                </a:solidFill>
                <a:effectLst/>
                <a:latin typeface="Abadi" panose="020B0604020104020204" pitchFamily="34" charset="0"/>
                <a:ea typeface="Times New Roman" panose="02020603050405020304" pitchFamily="18" charset="0"/>
                <a:cs typeface="Arial" panose="020B0604020202020204" pitchFamily="34" charset="0"/>
              </a:rPr>
              <a:t>)</a:t>
            </a:r>
            <a:r>
              <a:rPr lang="en-IN" sz="2400" b="1" dirty="0">
                <a:solidFill>
                  <a:srgbClr val="002060"/>
                </a:solidFill>
                <a:effectLst/>
                <a:latin typeface="Abadi" panose="020B0604020104020204" pitchFamily="34" charset="0"/>
                <a:ea typeface="Times New Roman" panose="02020603050405020304" pitchFamily="18" charset="0"/>
                <a:cs typeface="Arial" panose="020B0604020202020204" pitchFamily="34" charset="0"/>
              </a:rPr>
              <a:t> </a:t>
            </a:r>
            <a:r>
              <a:rPr lang="en-IN" sz="2400" b="1" dirty="0">
                <a:solidFill>
                  <a:srgbClr val="002060"/>
                </a:solidFill>
                <a:latin typeface="Abadi" panose="020B0604020104020204" pitchFamily="34" charset="0"/>
                <a:cs typeface="Arial" panose="020B0604020202020204" pitchFamily="34" charset="0"/>
              </a:rPr>
              <a:t>"eligible start-up” </a:t>
            </a:r>
            <a:r>
              <a:rPr lang="en-IN" sz="2400" dirty="0">
                <a:solidFill>
                  <a:srgbClr val="002060"/>
                </a:solidFill>
                <a:latin typeface="Abadi" panose="020B0604020104020204" pitchFamily="34" charset="0"/>
              </a:rPr>
              <a:t> means </a:t>
            </a:r>
            <a:r>
              <a:rPr lang="en-IN" sz="2400" b="1" dirty="0">
                <a:solidFill>
                  <a:srgbClr val="002060"/>
                </a:solidFill>
                <a:latin typeface="Abadi" panose="020B0604020104020204" pitchFamily="34" charset="0"/>
              </a:rPr>
              <a:t>company</a:t>
            </a:r>
            <a:r>
              <a:rPr lang="en-IN" sz="2400" dirty="0">
                <a:solidFill>
                  <a:srgbClr val="002060"/>
                </a:solidFill>
                <a:latin typeface="Abadi" panose="020B0604020104020204" pitchFamily="34" charset="0"/>
              </a:rPr>
              <a:t> or </a:t>
            </a:r>
            <a:r>
              <a:rPr lang="en-IN" sz="2400" b="1" dirty="0">
                <a:solidFill>
                  <a:srgbClr val="002060"/>
                </a:solidFill>
                <a:latin typeface="Abadi" panose="020B0604020104020204" pitchFamily="34" charset="0"/>
              </a:rPr>
              <a:t>LLP</a:t>
            </a:r>
            <a:r>
              <a:rPr lang="en-IN" sz="2400" dirty="0">
                <a:solidFill>
                  <a:srgbClr val="002060"/>
                </a:solidFill>
                <a:latin typeface="Abadi" panose="020B0604020104020204" pitchFamily="34" charset="0"/>
              </a:rPr>
              <a:t> engaged in </a:t>
            </a:r>
            <a:r>
              <a:rPr lang="en-IN" sz="2400" b="1" dirty="0">
                <a:solidFill>
                  <a:srgbClr val="002060"/>
                </a:solidFill>
                <a:latin typeface="Abadi" panose="020B0604020104020204" pitchFamily="34" charset="0"/>
              </a:rPr>
              <a:t>eligible business</a:t>
            </a:r>
            <a:r>
              <a:rPr lang="en-IN" sz="2400" dirty="0">
                <a:solidFill>
                  <a:srgbClr val="002060"/>
                </a:solidFill>
                <a:latin typeface="Abadi" panose="020B0604020104020204" pitchFamily="34" charset="0"/>
              </a:rPr>
              <a:t> which fulfils the following conditions, namely:—</a:t>
            </a:r>
          </a:p>
          <a:p>
            <a:pPr algn="just">
              <a:lnSpc>
                <a:spcPct val="100000"/>
              </a:lnSpc>
            </a:pPr>
            <a:r>
              <a:rPr lang="en-IN" sz="2400" dirty="0">
                <a:solidFill>
                  <a:srgbClr val="002060"/>
                </a:solidFill>
                <a:latin typeface="Abadi" panose="020B0604020104020204" pitchFamily="34" charset="0"/>
              </a:rPr>
              <a:t> (</a:t>
            </a:r>
            <a:r>
              <a:rPr lang="en-IN" sz="2400" i="1" dirty="0">
                <a:solidFill>
                  <a:srgbClr val="002060"/>
                </a:solidFill>
                <a:latin typeface="Abadi" panose="020B0604020104020204" pitchFamily="34" charset="0"/>
              </a:rPr>
              <a:t>a</a:t>
            </a:r>
            <a:r>
              <a:rPr lang="en-IN" sz="2400" dirty="0">
                <a:solidFill>
                  <a:srgbClr val="002060"/>
                </a:solidFill>
                <a:latin typeface="Abadi" panose="020B0604020104020204" pitchFamily="34" charset="0"/>
              </a:rPr>
              <a:t>)  it is incorporated on or after the 1st day of April, 2016 but before the 1st day of April, </a:t>
            </a:r>
            <a:r>
              <a:rPr lang="en-IN" sz="2400" i="1" dirty="0">
                <a:solidFill>
                  <a:srgbClr val="002060"/>
                </a:solidFill>
                <a:latin typeface="Abadi" panose="020B0604020104020204" pitchFamily="34" charset="0"/>
              </a:rPr>
              <a:t>2024</a:t>
            </a:r>
            <a:r>
              <a:rPr lang="en-IN" sz="2400" dirty="0">
                <a:solidFill>
                  <a:srgbClr val="002060"/>
                </a:solidFill>
                <a:latin typeface="Abadi" panose="020B0604020104020204" pitchFamily="34" charset="0"/>
              </a:rPr>
              <a:t>;</a:t>
            </a:r>
          </a:p>
          <a:p>
            <a:pPr algn="just">
              <a:lnSpc>
                <a:spcPct val="100000"/>
              </a:lnSpc>
            </a:pPr>
            <a:r>
              <a:rPr lang="en-IN" sz="2400" dirty="0">
                <a:solidFill>
                  <a:srgbClr val="002060"/>
                </a:solidFill>
                <a:latin typeface="Abadi" panose="020B0604020104020204" pitchFamily="34" charset="0"/>
              </a:rPr>
              <a:t> (</a:t>
            </a:r>
            <a:r>
              <a:rPr lang="en-IN" sz="2400" i="1" dirty="0">
                <a:solidFill>
                  <a:srgbClr val="002060"/>
                </a:solidFill>
                <a:latin typeface="Abadi" panose="020B0604020104020204" pitchFamily="34" charset="0"/>
              </a:rPr>
              <a:t>b</a:t>
            </a:r>
            <a:r>
              <a:rPr lang="en-IN" sz="2400" dirty="0">
                <a:solidFill>
                  <a:srgbClr val="002060"/>
                </a:solidFill>
                <a:latin typeface="Abadi" panose="020B0604020104020204" pitchFamily="34" charset="0"/>
              </a:rPr>
              <a:t>)  the </a:t>
            </a:r>
            <a:r>
              <a:rPr lang="en-IN" sz="2400" b="1" dirty="0">
                <a:solidFill>
                  <a:srgbClr val="002060"/>
                </a:solidFill>
                <a:latin typeface="Abadi" panose="020B0604020104020204" pitchFamily="34" charset="0"/>
              </a:rPr>
              <a:t>total turnover of its business does not exceed Rs. 100 </a:t>
            </a:r>
            <a:r>
              <a:rPr lang="en-IN" sz="2400" b="1" dirty="0" err="1">
                <a:solidFill>
                  <a:srgbClr val="002060"/>
                </a:solidFill>
                <a:latin typeface="Abadi" panose="020B0604020104020204" pitchFamily="34" charset="0"/>
              </a:rPr>
              <a:t>cr</a:t>
            </a:r>
            <a:r>
              <a:rPr lang="en-IN" sz="2400" b="1" dirty="0">
                <a:solidFill>
                  <a:srgbClr val="002060"/>
                </a:solidFill>
                <a:latin typeface="Abadi" panose="020B0604020104020204" pitchFamily="34" charset="0"/>
              </a:rPr>
              <a:t> </a:t>
            </a:r>
            <a:r>
              <a:rPr lang="en-IN" sz="2400" dirty="0">
                <a:solidFill>
                  <a:srgbClr val="002060"/>
                </a:solidFill>
                <a:latin typeface="Abadi" panose="020B0604020104020204" pitchFamily="34" charset="0"/>
              </a:rPr>
              <a:t>in the previous year relevant for which deduction is claimed; and</a:t>
            </a:r>
          </a:p>
          <a:p>
            <a:pPr algn="just">
              <a:lnSpc>
                <a:spcPct val="100000"/>
              </a:lnSpc>
            </a:pPr>
            <a:r>
              <a:rPr lang="en-IN" sz="2400" dirty="0">
                <a:solidFill>
                  <a:srgbClr val="002060"/>
                </a:solidFill>
                <a:latin typeface="Abadi" panose="020B0604020104020204" pitchFamily="34" charset="0"/>
              </a:rPr>
              <a:t> (</a:t>
            </a:r>
            <a:r>
              <a:rPr lang="en-IN" sz="2400" i="1" dirty="0">
                <a:solidFill>
                  <a:srgbClr val="002060"/>
                </a:solidFill>
                <a:latin typeface="Abadi" panose="020B0604020104020204" pitchFamily="34" charset="0"/>
              </a:rPr>
              <a:t>c</a:t>
            </a:r>
            <a:r>
              <a:rPr lang="en-IN" sz="2400" dirty="0">
                <a:solidFill>
                  <a:srgbClr val="002060"/>
                </a:solidFill>
                <a:latin typeface="Abadi" panose="020B0604020104020204" pitchFamily="34" charset="0"/>
              </a:rPr>
              <a:t>)  it </a:t>
            </a:r>
            <a:r>
              <a:rPr lang="en-IN" sz="2400" b="1" dirty="0">
                <a:solidFill>
                  <a:srgbClr val="002060"/>
                </a:solidFill>
                <a:latin typeface="Abadi" panose="020B0604020104020204" pitchFamily="34" charset="0"/>
              </a:rPr>
              <a:t>holds a certificate</a:t>
            </a:r>
            <a:r>
              <a:rPr lang="en-IN" sz="2400" dirty="0">
                <a:solidFill>
                  <a:srgbClr val="002060"/>
                </a:solidFill>
                <a:latin typeface="Abadi" panose="020B0604020104020204" pitchFamily="34" charset="0"/>
              </a:rPr>
              <a:t> of eligible business from the Inter-Ministerial Board of Certification as notified in the Official Gazette by the Central Government;</a:t>
            </a:r>
          </a:p>
          <a:p>
            <a:pPr algn="just">
              <a:lnSpc>
                <a:spcPct val="100000"/>
              </a:lnSpc>
              <a:buFont typeface="Wingdings" panose="05000000000000000000" pitchFamily="2" charset="2"/>
              <a:buChar char="q"/>
            </a:pPr>
            <a:r>
              <a:rPr lang="en-IN" sz="2400" dirty="0">
                <a:solidFill>
                  <a:srgbClr val="FF0000"/>
                </a:solidFill>
                <a:latin typeface="Abadi" panose="020B0604020104020204" pitchFamily="34" charset="0"/>
              </a:rPr>
              <a:t>Change of hands of Undertaking V transfer of ownership of Co</a:t>
            </a:r>
          </a:p>
        </p:txBody>
      </p:sp>
      <p:sp>
        <p:nvSpPr>
          <p:cNvPr id="4" name="Footer Placeholder 3">
            <a:extLst>
              <a:ext uri="{FF2B5EF4-FFF2-40B4-BE49-F238E27FC236}">
                <a16:creationId xmlns:a16="http://schemas.microsoft.com/office/drawing/2014/main" id="{A84981BE-6872-2E7B-2FE3-42D79FA2F6D1}"/>
              </a:ext>
            </a:extLst>
          </p:cNvPr>
          <p:cNvSpPr>
            <a:spLocks noGrp="1"/>
          </p:cNvSpPr>
          <p:nvPr>
            <p:ph type="ftr" sz="quarter" idx="11"/>
          </p:nvPr>
        </p:nvSpPr>
        <p:spPr/>
        <p:txBody>
          <a:bodyPr/>
          <a:lstStyle/>
          <a:p>
            <a:r>
              <a:rPr lang="en-IN"/>
              <a:t>CA Chandrashekhar V. Chitale</a:t>
            </a:r>
          </a:p>
        </p:txBody>
      </p:sp>
    </p:spTree>
    <p:extLst>
      <p:ext uri="{BB962C8B-B14F-4D97-AF65-F5344CB8AC3E}">
        <p14:creationId xmlns:p14="http://schemas.microsoft.com/office/powerpoint/2010/main" val="2354691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14B6-48A1-31C2-1873-4092A7806E64}"/>
              </a:ext>
            </a:extLst>
          </p:cNvPr>
          <p:cNvSpPr>
            <a:spLocks noGrp="1"/>
          </p:cNvSpPr>
          <p:nvPr>
            <p:ph type="title"/>
          </p:nvPr>
        </p:nvSpPr>
        <p:spPr>
          <a:xfrm>
            <a:off x="822960" y="286605"/>
            <a:ext cx="7543800" cy="1126172"/>
          </a:xfrm>
        </p:spPr>
        <p:txBody>
          <a:bodyPr/>
          <a:lstStyle/>
          <a:p>
            <a:r>
              <a:rPr lang="en-US" dirty="0"/>
              <a:t>Part A: Start-Up Taxation</a:t>
            </a:r>
            <a:endParaRPr lang="en-IN" dirty="0"/>
          </a:p>
        </p:txBody>
      </p:sp>
      <p:sp>
        <p:nvSpPr>
          <p:cNvPr id="3" name="Content Placeholder 2">
            <a:extLst>
              <a:ext uri="{FF2B5EF4-FFF2-40B4-BE49-F238E27FC236}">
                <a16:creationId xmlns:a16="http://schemas.microsoft.com/office/drawing/2014/main" id="{2027265A-455C-ECA8-3C50-0BCB2367C5C3}"/>
              </a:ext>
            </a:extLst>
          </p:cNvPr>
          <p:cNvSpPr>
            <a:spLocks noGrp="1"/>
          </p:cNvSpPr>
          <p:nvPr>
            <p:ph idx="1"/>
          </p:nvPr>
        </p:nvSpPr>
        <p:spPr>
          <a:xfrm>
            <a:off x="179512" y="1845734"/>
            <a:ext cx="8712968" cy="4391578"/>
          </a:xfrm>
        </p:spPr>
        <p:txBody>
          <a:bodyPr>
            <a:noAutofit/>
          </a:bodyPr>
          <a:lstStyle/>
          <a:p>
            <a:pPr indent="-252095" algn="just">
              <a:lnSpc>
                <a:spcPct val="150000"/>
              </a:lnSpc>
              <a:spcAft>
                <a:spcPts val="400"/>
              </a:spcAft>
            </a:pPr>
            <a:r>
              <a:rPr lang="en-US" sz="3000" dirty="0">
                <a:solidFill>
                  <a:srgbClr val="002060"/>
                </a:solidFill>
                <a:latin typeface="Arial" panose="020B0604020202020204" pitchFamily="34" charset="0"/>
                <a:cs typeface="Arial" panose="020B0604020202020204" pitchFamily="34" charset="0"/>
              </a:rPr>
              <a:t>Ex. </a:t>
            </a:r>
            <a:r>
              <a:rPr lang="en-IN" sz="30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en-IN" sz="3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i</a:t>
            </a:r>
            <a:r>
              <a:rPr lang="en-IN" sz="30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en-IN" sz="3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IN" sz="3000" b="1" dirty="0">
                <a:solidFill>
                  <a:srgbClr val="002060"/>
                </a:solidFill>
                <a:latin typeface="Arial" panose="020B0604020202020204" pitchFamily="34" charset="0"/>
                <a:cs typeface="Arial" panose="020B0604020202020204" pitchFamily="34" charset="0"/>
              </a:rPr>
              <a:t>"eligible business" </a:t>
            </a:r>
            <a:r>
              <a:rPr lang="en-IN" sz="3000" dirty="0">
                <a:solidFill>
                  <a:srgbClr val="002060"/>
                </a:solidFill>
                <a:latin typeface="Arial" panose="020B0604020202020204" pitchFamily="34" charset="0"/>
                <a:cs typeface="Arial" panose="020B0604020202020204" pitchFamily="34" charset="0"/>
              </a:rPr>
              <a:t>means a business carried out by an </a:t>
            </a:r>
            <a:r>
              <a:rPr lang="en-IN" sz="3000" b="1" dirty="0">
                <a:solidFill>
                  <a:srgbClr val="002060"/>
                </a:solidFill>
                <a:latin typeface="Arial" panose="020B0604020202020204" pitchFamily="34" charset="0"/>
                <a:cs typeface="Arial" panose="020B0604020202020204" pitchFamily="34" charset="0"/>
              </a:rPr>
              <a:t>eligible start-up</a:t>
            </a:r>
            <a:r>
              <a:rPr lang="en-IN" sz="3000" dirty="0">
                <a:solidFill>
                  <a:srgbClr val="002060"/>
                </a:solidFill>
                <a:latin typeface="Arial" panose="020B0604020202020204" pitchFamily="34" charset="0"/>
                <a:cs typeface="Arial" panose="020B0604020202020204" pitchFamily="34" charset="0"/>
              </a:rPr>
              <a:t> engaged in </a:t>
            </a:r>
            <a:r>
              <a:rPr lang="en-IN" sz="3000" b="1" dirty="0">
                <a:solidFill>
                  <a:srgbClr val="002060"/>
                </a:solidFill>
                <a:latin typeface="Arial" panose="020B0604020202020204" pitchFamily="34" charset="0"/>
                <a:cs typeface="Arial" panose="020B0604020202020204" pitchFamily="34" charset="0"/>
              </a:rPr>
              <a:t>innovation, development or improvement of products or processes or services or a scalable business model with a high potential of employment generation or wealth creation</a:t>
            </a:r>
            <a:endParaRPr lang="en-IN" sz="3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Footer Placeholder 3">
            <a:extLst>
              <a:ext uri="{FF2B5EF4-FFF2-40B4-BE49-F238E27FC236}">
                <a16:creationId xmlns:a16="http://schemas.microsoft.com/office/drawing/2014/main" id="{A84981BE-6872-2E7B-2FE3-42D79FA2F6D1}"/>
              </a:ext>
            </a:extLst>
          </p:cNvPr>
          <p:cNvSpPr>
            <a:spLocks noGrp="1"/>
          </p:cNvSpPr>
          <p:nvPr>
            <p:ph type="ftr" sz="quarter" idx="11"/>
          </p:nvPr>
        </p:nvSpPr>
        <p:spPr/>
        <p:txBody>
          <a:bodyPr/>
          <a:lstStyle/>
          <a:p>
            <a:r>
              <a:rPr lang="en-IN"/>
              <a:t>CA Chandrashekhar V. Chitale</a:t>
            </a:r>
          </a:p>
        </p:txBody>
      </p:sp>
    </p:spTree>
    <p:extLst>
      <p:ext uri="{BB962C8B-B14F-4D97-AF65-F5344CB8AC3E}">
        <p14:creationId xmlns:p14="http://schemas.microsoft.com/office/powerpoint/2010/main" val="1221594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14B6-48A1-31C2-1873-4092A7806E64}"/>
              </a:ext>
            </a:extLst>
          </p:cNvPr>
          <p:cNvSpPr>
            <a:spLocks noGrp="1"/>
          </p:cNvSpPr>
          <p:nvPr>
            <p:ph type="title"/>
          </p:nvPr>
        </p:nvSpPr>
        <p:spPr>
          <a:xfrm>
            <a:off x="822960" y="286605"/>
            <a:ext cx="7543800" cy="1126172"/>
          </a:xfrm>
        </p:spPr>
        <p:txBody>
          <a:bodyPr/>
          <a:lstStyle/>
          <a:p>
            <a:r>
              <a:rPr lang="en-US" dirty="0"/>
              <a:t>Part A: Start-Up Taxation</a:t>
            </a:r>
            <a:endParaRPr lang="en-IN" dirty="0"/>
          </a:p>
        </p:txBody>
      </p:sp>
      <p:sp>
        <p:nvSpPr>
          <p:cNvPr id="3" name="Content Placeholder 2">
            <a:extLst>
              <a:ext uri="{FF2B5EF4-FFF2-40B4-BE49-F238E27FC236}">
                <a16:creationId xmlns:a16="http://schemas.microsoft.com/office/drawing/2014/main" id="{2027265A-455C-ECA8-3C50-0BCB2367C5C3}"/>
              </a:ext>
            </a:extLst>
          </p:cNvPr>
          <p:cNvSpPr>
            <a:spLocks noGrp="1"/>
          </p:cNvSpPr>
          <p:nvPr>
            <p:ph idx="1"/>
          </p:nvPr>
        </p:nvSpPr>
        <p:spPr>
          <a:xfrm>
            <a:off x="179512" y="1845734"/>
            <a:ext cx="8712968" cy="4391578"/>
          </a:xfrm>
        </p:spPr>
        <p:txBody>
          <a:bodyPr>
            <a:noAutofit/>
          </a:bodyPr>
          <a:lstStyle/>
          <a:p>
            <a:pPr indent="-252095" algn="just">
              <a:spcAft>
                <a:spcPts val="400"/>
              </a:spcAft>
            </a:pPr>
            <a:r>
              <a:rPr lang="en-US" sz="2400" dirty="0">
                <a:solidFill>
                  <a:srgbClr val="002060"/>
                </a:solidFill>
                <a:latin typeface="Arial" panose="020B0604020202020204" pitchFamily="34" charset="0"/>
                <a:cs typeface="Arial" panose="020B0604020202020204" pitchFamily="34" charset="0"/>
              </a:rPr>
              <a:t>Conditions: </a:t>
            </a:r>
          </a:p>
          <a:p>
            <a:pPr marL="296545" indent="-457200" algn="just">
              <a:spcAft>
                <a:spcPts val="400"/>
              </a:spcAft>
              <a:buFont typeface="Wingdings" panose="05000000000000000000" pitchFamily="2" charset="2"/>
              <a:buChar char="q"/>
            </a:pPr>
            <a:r>
              <a:rPr lang="en-IN" sz="2400" dirty="0">
                <a:solidFill>
                  <a:srgbClr val="002060"/>
                </a:solidFill>
                <a:latin typeface="Arial" panose="020B0604020202020204" pitchFamily="34" charset="0"/>
                <a:cs typeface="Arial" panose="020B0604020202020204" pitchFamily="34" charset="0"/>
              </a:rPr>
              <a:t>it is not formed by splitting up, or the reconstruction, of a business already in existence.  </a:t>
            </a:r>
            <a:r>
              <a:rPr lang="en-IN" sz="2400" dirty="0">
                <a:solidFill>
                  <a:srgbClr val="C00000"/>
                </a:solidFill>
                <a:latin typeface="Arial" panose="020B0604020202020204" pitchFamily="34" charset="0"/>
                <a:cs typeface="Arial" panose="020B0604020202020204" pitchFamily="34" charset="0"/>
              </a:rPr>
              <a:t>Exception: the </a:t>
            </a:r>
            <a:r>
              <a:rPr lang="en-IN" sz="2400" dirty="0" err="1">
                <a:solidFill>
                  <a:srgbClr val="C00000"/>
                </a:solidFill>
                <a:latin typeface="Arial" panose="020B0604020202020204" pitchFamily="34" charset="0"/>
                <a:cs typeface="Arial" panose="020B0604020202020204" pitchFamily="34" charset="0"/>
              </a:rPr>
              <a:t>assessee</a:t>
            </a:r>
            <a:r>
              <a:rPr lang="en-IN" sz="2400" dirty="0">
                <a:solidFill>
                  <a:srgbClr val="C00000"/>
                </a:solidFill>
                <a:latin typeface="Arial" panose="020B0604020202020204" pitchFamily="34" charset="0"/>
                <a:cs typeface="Arial" panose="020B0604020202020204" pitchFamily="34" charset="0"/>
              </a:rPr>
              <a:t> of the business of any such undertaking - section 33B</a:t>
            </a:r>
          </a:p>
          <a:p>
            <a:pPr marL="296545" indent="-457200" algn="just">
              <a:spcAft>
                <a:spcPts val="400"/>
              </a:spcAft>
              <a:buFont typeface="Wingdings" panose="05000000000000000000" pitchFamily="2" charset="2"/>
              <a:buChar char="q"/>
            </a:pPr>
            <a:r>
              <a:rPr lang="en-IN" sz="2400" dirty="0">
                <a:solidFill>
                  <a:srgbClr val="002060"/>
                </a:solidFill>
                <a:latin typeface="Arial" panose="020B0604020202020204" pitchFamily="34" charset="0"/>
                <a:cs typeface="Arial" panose="020B0604020202020204" pitchFamily="34" charset="0"/>
              </a:rPr>
              <a:t> It is not formed by the transfer to a new business of machinery or plant previously used for any purpose.</a:t>
            </a:r>
            <a:endPar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spcAft>
                <a:spcPts val="400"/>
              </a:spcAft>
              <a:buNone/>
            </a:pPr>
            <a:r>
              <a:rPr lang="en-IN" sz="2400" dirty="0">
                <a:solidFill>
                  <a:srgbClr val="002060"/>
                </a:solidFill>
                <a:latin typeface="Arial" panose="020B0604020202020204" pitchFamily="34" charset="0"/>
                <a:cs typeface="Arial" panose="020B0604020202020204" pitchFamily="34" charset="0"/>
              </a:rPr>
              <a:t>    </a:t>
            </a:r>
            <a:r>
              <a:rPr lang="en-IN" sz="2400" dirty="0">
                <a:solidFill>
                  <a:srgbClr val="C00000"/>
                </a:solidFill>
                <a:latin typeface="Arial" panose="020B0604020202020204" pitchFamily="34" charset="0"/>
                <a:cs typeface="Arial" panose="020B0604020202020204" pitchFamily="34" charset="0"/>
              </a:rPr>
              <a:t>Exceptions: (</a:t>
            </a:r>
            <a:r>
              <a:rPr lang="en-IN" sz="2400" dirty="0" err="1">
                <a:solidFill>
                  <a:srgbClr val="C00000"/>
                </a:solidFill>
                <a:latin typeface="Arial" panose="020B0604020202020204" pitchFamily="34" charset="0"/>
                <a:cs typeface="Arial" panose="020B0604020202020204" pitchFamily="34" charset="0"/>
              </a:rPr>
              <a:t>i</a:t>
            </a:r>
            <a:r>
              <a:rPr lang="en-IN" sz="2400" dirty="0">
                <a:solidFill>
                  <a:srgbClr val="C00000"/>
                </a:solidFill>
                <a:latin typeface="Arial" panose="020B0604020202020204" pitchFamily="34" charset="0"/>
                <a:cs typeface="Arial" panose="020B0604020202020204" pitchFamily="34" charset="0"/>
              </a:rPr>
              <a:t>) Any machinery or plant which was used outside India    by any person other than the </a:t>
            </a:r>
            <a:r>
              <a:rPr lang="en-IN" sz="2400" dirty="0" err="1">
                <a:solidFill>
                  <a:srgbClr val="C00000"/>
                </a:solidFill>
                <a:latin typeface="Arial" panose="020B0604020202020204" pitchFamily="34" charset="0"/>
                <a:cs typeface="Arial" panose="020B0604020202020204" pitchFamily="34" charset="0"/>
              </a:rPr>
              <a:t>assessee</a:t>
            </a:r>
            <a:r>
              <a:rPr lang="en-IN" sz="2400" dirty="0">
                <a:solidFill>
                  <a:srgbClr val="C00000"/>
                </a:solidFill>
                <a:latin typeface="Arial" panose="020B0604020202020204" pitchFamily="34" charset="0"/>
                <a:cs typeface="Arial" panose="020B0604020202020204" pitchFamily="34" charset="0"/>
              </a:rPr>
              <a:t> – not used in India, Imported in India and No Depreciation Claim </a:t>
            </a:r>
            <a:r>
              <a:rPr lang="en-IN" sz="2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(ii) Up to 20% previously used</a:t>
            </a:r>
            <a:r>
              <a:rPr lang="en-US" sz="2400" dirty="0">
                <a:solidFill>
                  <a:srgbClr val="C00000"/>
                </a:solidFill>
                <a:latin typeface="Arial" panose="020B0604020202020204" pitchFamily="34" charset="0"/>
                <a:ea typeface="Times New Roman" panose="02020603050405020304" pitchFamily="18" charset="0"/>
                <a:cs typeface="Arial" panose="020B0604020202020204" pitchFamily="34" charset="0"/>
              </a:rPr>
              <a:t> allowed</a:t>
            </a:r>
            <a:endParaRPr lang="en-US" sz="2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Footer Placeholder 3">
            <a:extLst>
              <a:ext uri="{FF2B5EF4-FFF2-40B4-BE49-F238E27FC236}">
                <a16:creationId xmlns:a16="http://schemas.microsoft.com/office/drawing/2014/main" id="{A84981BE-6872-2E7B-2FE3-42D79FA2F6D1}"/>
              </a:ext>
            </a:extLst>
          </p:cNvPr>
          <p:cNvSpPr>
            <a:spLocks noGrp="1"/>
          </p:cNvSpPr>
          <p:nvPr>
            <p:ph type="ftr" sz="quarter" idx="11"/>
          </p:nvPr>
        </p:nvSpPr>
        <p:spPr/>
        <p:txBody>
          <a:bodyPr/>
          <a:lstStyle/>
          <a:p>
            <a:r>
              <a:rPr lang="en-IN"/>
              <a:t>CA Chandrashekhar V. Chitale</a:t>
            </a:r>
          </a:p>
        </p:txBody>
      </p:sp>
    </p:spTree>
    <p:extLst>
      <p:ext uri="{BB962C8B-B14F-4D97-AF65-F5344CB8AC3E}">
        <p14:creationId xmlns:p14="http://schemas.microsoft.com/office/powerpoint/2010/main" val="2147027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heel(1)">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14B6-48A1-31C2-1873-4092A7806E64}"/>
              </a:ext>
            </a:extLst>
          </p:cNvPr>
          <p:cNvSpPr>
            <a:spLocks noGrp="1"/>
          </p:cNvSpPr>
          <p:nvPr>
            <p:ph type="title"/>
          </p:nvPr>
        </p:nvSpPr>
        <p:spPr>
          <a:xfrm>
            <a:off x="822960" y="286605"/>
            <a:ext cx="7543800" cy="1126172"/>
          </a:xfrm>
        </p:spPr>
        <p:txBody>
          <a:bodyPr/>
          <a:lstStyle/>
          <a:p>
            <a:r>
              <a:rPr lang="en-US" dirty="0"/>
              <a:t>Part A: Start-Up Taxation</a:t>
            </a:r>
            <a:endParaRPr lang="en-IN" dirty="0"/>
          </a:p>
        </p:txBody>
      </p:sp>
      <p:sp>
        <p:nvSpPr>
          <p:cNvPr id="3" name="Content Placeholder 2">
            <a:extLst>
              <a:ext uri="{FF2B5EF4-FFF2-40B4-BE49-F238E27FC236}">
                <a16:creationId xmlns:a16="http://schemas.microsoft.com/office/drawing/2014/main" id="{2027265A-455C-ECA8-3C50-0BCB2367C5C3}"/>
              </a:ext>
            </a:extLst>
          </p:cNvPr>
          <p:cNvSpPr>
            <a:spLocks noGrp="1"/>
          </p:cNvSpPr>
          <p:nvPr>
            <p:ph idx="1"/>
          </p:nvPr>
        </p:nvSpPr>
        <p:spPr>
          <a:xfrm>
            <a:off x="215516" y="1756516"/>
            <a:ext cx="8712968" cy="4552804"/>
          </a:xfrm>
        </p:spPr>
        <p:txBody>
          <a:bodyPr>
            <a:noAutofit/>
          </a:bodyPr>
          <a:lstStyle/>
          <a:p>
            <a:pPr algn="just">
              <a:spcAft>
                <a:spcPts val="400"/>
              </a:spcAft>
              <a:buFont typeface="Wingdings" panose="05000000000000000000" pitchFamily="2" charset="2"/>
              <a:buChar char="q"/>
            </a:pPr>
            <a:r>
              <a:rPr lang="en-US" sz="2400" dirty="0">
                <a:solidFill>
                  <a:srgbClr val="002060"/>
                </a:solidFill>
                <a:latin typeface="Arial" panose="020B0604020202020204" pitchFamily="34" charset="0"/>
                <a:cs typeface="Arial" panose="020B0604020202020204" pitchFamily="34" charset="0"/>
              </a:rPr>
              <a:t> </a:t>
            </a:r>
            <a:r>
              <a:rPr lang="en-IN" sz="2400" dirty="0">
                <a:solidFill>
                  <a:srgbClr val="002060"/>
                </a:solidFill>
                <a:latin typeface="Arial" panose="020B0604020202020204" pitchFamily="34" charset="0"/>
                <a:cs typeface="Arial" panose="020B0604020202020204" pitchFamily="34" charset="0"/>
              </a:rPr>
              <a:t>Computed as if such eligible business were the only source of income of the </a:t>
            </a:r>
            <a:r>
              <a:rPr lang="en-IN" sz="2400" dirty="0" err="1">
                <a:solidFill>
                  <a:srgbClr val="002060"/>
                </a:solidFill>
                <a:latin typeface="Arial" panose="020B0604020202020204" pitchFamily="34" charset="0"/>
                <a:cs typeface="Arial" panose="020B0604020202020204" pitchFamily="34" charset="0"/>
              </a:rPr>
              <a:t>assessee</a:t>
            </a:r>
            <a:r>
              <a:rPr lang="en-IN" sz="2400" dirty="0">
                <a:solidFill>
                  <a:srgbClr val="002060"/>
                </a:solidFill>
                <a:latin typeface="Arial" panose="020B0604020202020204" pitchFamily="34" charset="0"/>
                <a:cs typeface="Arial" panose="020B0604020202020204" pitchFamily="34" charset="0"/>
              </a:rPr>
              <a:t> during the previous year relevant to the initial assessment year and to every subsequent assessment year</a:t>
            </a:r>
          </a:p>
          <a:p>
            <a:pPr algn="just">
              <a:spcAft>
                <a:spcPts val="400"/>
              </a:spcAft>
              <a:buFont typeface="Wingdings" panose="05000000000000000000" pitchFamily="2" charset="2"/>
              <a:buChar char="q"/>
            </a:pPr>
            <a:r>
              <a:rPr lang="en-IN"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Accounts have </a:t>
            </a:r>
            <a:r>
              <a:rPr lang="en-IN" sz="2400" dirty="0">
                <a:solidFill>
                  <a:srgbClr val="002060"/>
                </a:solidFill>
                <a:latin typeface="Arial" panose="020B0604020202020204" pitchFamily="34" charset="0"/>
                <a:cs typeface="Arial" panose="020B0604020202020204" pitchFamily="34" charset="0"/>
              </a:rPr>
              <a:t>been audited by an accountant</a:t>
            </a:r>
          </a:p>
          <a:p>
            <a:pPr algn="just">
              <a:spcAft>
                <a:spcPts val="400"/>
              </a:spcAft>
              <a:buFont typeface="Wingdings" panose="05000000000000000000" pitchFamily="2" charset="2"/>
              <a:buChar char="q"/>
            </a:pPr>
            <a:r>
              <a:rPr lang="en-IN"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Transactions with AE are </a:t>
            </a:r>
            <a:r>
              <a:rPr lang="en-IN" sz="2400" dirty="0">
                <a:solidFill>
                  <a:srgbClr val="002060"/>
                </a:solidFill>
                <a:latin typeface="Arial" panose="020B0604020202020204" pitchFamily="34" charset="0"/>
                <a:cs typeface="Arial" panose="020B0604020202020204" pitchFamily="34" charset="0"/>
              </a:rPr>
              <a:t>made at the market value of such goods or services at the arm's length</a:t>
            </a:r>
          </a:p>
          <a:p>
            <a:pPr algn="just">
              <a:spcAft>
                <a:spcPts val="400"/>
              </a:spcAft>
              <a:buFont typeface="Wingdings" panose="05000000000000000000" pitchFamily="2" charset="2"/>
              <a:buChar char="q"/>
            </a:pPr>
            <a:r>
              <a:rPr lang="en-IN" sz="2400" dirty="0">
                <a:solidFill>
                  <a:srgbClr val="002060"/>
                </a:solidFill>
                <a:latin typeface="Arial" panose="020B0604020202020204" pitchFamily="34" charset="0"/>
                <a:cs typeface="Arial" panose="020B0604020202020204" pitchFamily="34" charset="0"/>
              </a:rPr>
              <a:t> Deduction to the extent of such profits and gains shall not be allowed under any other provisions of this Chapter VIA - (C) </a:t>
            </a:r>
          </a:p>
          <a:p>
            <a:pPr algn="just">
              <a:spcAft>
                <a:spcPts val="400"/>
              </a:spcAft>
              <a:buFont typeface="Wingdings" panose="05000000000000000000" pitchFamily="2" charset="2"/>
              <a:buChar char="q"/>
            </a:pPr>
            <a:r>
              <a:rPr lang="en-IN"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‘Arrangements’ - </a:t>
            </a:r>
            <a:r>
              <a:rPr lang="en-IN" sz="2400" dirty="0">
                <a:solidFill>
                  <a:srgbClr val="002060"/>
                </a:solidFill>
                <a:latin typeface="Arial" panose="020B0604020202020204" pitchFamily="34" charset="0"/>
                <a:cs typeface="Arial" panose="020B0604020202020204" pitchFamily="34" charset="0"/>
              </a:rPr>
              <a:t>the amount of profits as may be reasonably deemed to have been derived therefrom</a:t>
            </a:r>
            <a:endPar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Footer Placeholder 3">
            <a:extLst>
              <a:ext uri="{FF2B5EF4-FFF2-40B4-BE49-F238E27FC236}">
                <a16:creationId xmlns:a16="http://schemas.microsoft.com/office/drawing/2014/main" id="{A84981BE-6872-2E7B-2FE3-42D79FA2F6D1}"/>
              </a:ext>
            </a:extLst>
          </p:cNvPr>
          <p:cNvSpPr>
            <a:spLocks noGrp="1"/>
          </p:cNvSpPr>
          <p:nvPr>
            <p:ph type="ftr" sz="quarter" idx="11"/>
          </p:nvPr>
        </p:nvSpPr>
        <p:spPr/>
        <p:txBody>
          <a:bodyPr/>
          <a:lstStyle/>
          <a:p>
            <a:r>
              <a:rPr lang="en-IN"/>
              <a:t>CA Chandrashekhar V. Chitale</a:t>
            </a:r>
          </a:p>
        </p:txBody>
      </p:sp>
    </p:spTree>
    <p:extLst>
      <p:ext uri="{BB962C8B-B14F-4D97-AF65-F5344CB8AC3E}">
        <p14:creationId xmlns:p14="http://schemas.microsoft.com/office/powerpoint/2010/main" val="3035277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heel(1)">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heel(1)">
                                      <p:cBhvr>
                                        <p:cTn id="3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14B6-48A1-31C2-1873-4092A7806E64}"/>
              </a:ext>
            </a:extLst>
          </p:cNvPr>
          <p:cNvSpPr>
            <a:spLocks noGrp="1"/>
          </p:cNvSpPr>
          <p:nvPr>
            <p:ph type="title"/>
          </p:nvPr>
        </p:nvSpPr>
        <p:spPr>
          <a:xfrm>
            <a:off x="822960" y="286605"/>
            <a:ext cx="7543800" cy="767040"/>
          </a:xfrm>
        </p:spPr>
        <p:txBody>
          <a:bodyPr/>
          <a:lstStyle/>
          <a:p>
            <a:r>
              <a:rPr lang="en-US" dirty="0">
                <a:solidFill>
                  <a:srgbClr val="002060"/>
                </a:solidFill>
              </a:rPr>
              <a:t>Section</a:t>
            </a:r>
            <a:r>
              <a:rPr lang="en-US" dirty="0"/>
              <a:t> 43B</a:t>
            </a:r>
            <a:endParaRPr lang="en-IN" dirty="0"/>
          </a:p>
        </p:txBody>
      </p:sp>
      <p:sp>
        <p:nvSpPr>
          <p:cNvPr id="3" name="Content Placeholder 2">
            <a:extLst>
              <a:ext uri="{FF2B5EF4-FFF2-40B4-BE49-F238E27FC236}">
                <a16:creationId xmlns:a16="http://schemas.microsoft.com/office/drawing/2014/main" id="{2027265A-455C-ECA8-3C50-0BCB2367C5C3}"/>
              </a:ext>
            </a:extLst>
          </p:cNvPr>
          <p:cNvSpPr>
            <a:spLocks noGrp="1"/>
          </p:cNvSpPr>
          <p:nvPr>
            <p:ph idx="1"/>
          </p:nvPr>
        </p:nvSpPr>
        <p:spPr>
          <a:xfrm>
            <a:off x="215516" y="1412777"/>
            <a:ext cx="8712968" cy="4391578"/>
          </a:xfrm>
        </p:spPr>
        <p:txBody>
          <a:bodyPr>
            <a:noAutofit/>
          </a:bodyPr>
          <a:lstStyle/>
          <a:p>
            <a:pPr algn="ctr"/>
            <a:r>
              <a:rPr lang="en-US" sz="2400" b="1" dirty="0">
                <a:solidFill>
                  <a:srgbClr val="00B0F0"/>
                </a:solidFill>
              </a:rPr>
              <a:t>THE MICRO, SMALL AND MEDIUM ENTERPRISES </a:t>
            </a:r>
          </a:p>
          <a:p>
            <a:pPr algn="ctr"/>
            <a:r>
              <a:rPr lang="en-US" sz="2400" b="1" dirty="0">
                <a:solidFill>
                  <a:srgbClr val="00B0F0"/>
                </a:solidFill>
              </a:rPr>
              <a:t>DEVELOPMENT ACT, 2006</a:t>
            </a:r>
          </a:p>
          <a:p>
            <a:pPr algn="just"/>
            <a:r>
              <a:rPr lang="en-US" sz="2400" dirty="0">
                <a:solidFill>
                  <a:schemeClr val="accent6">
                    <a:lumMod val="50000"/>
                  </a:schemeClr>
                </a:solidFill>
              </a:rPr>
              <a:t>Sec, 15. Liability of buyer to make payment.—Where any supplier supplies any goods or renders any services to any buyer, the buyer shall make payment therefor </a:t>
            </a:r>
            <a:r>
              <a:rPr lang="en-US" sz="2400" b="1" dirty="0">
                <a:solidFill>
                  <a:srgbClr val="00B0F0"/>
                </a:solidFill>
              </a:rPr>
              <a:t>on or before the date agreed upon</a:t>
            </a:r>
            <a:r>
              <a:rPr lang="en-US" sz="2400" dirty="0">
                <a:solidFill>
                  <a:srgbClr val="00B0F0"/>
                </a:solidFill>
              </a:rPr>
              <a:t> </a:t>
            </a:r>
            <a:r>
              <a:rPr lang="en-US" sz="2400" dirty="0">
                <a:solidFill>
                  <a:srgbClr val="4C216D"/>
                </a:solidFill>
              </a:rPr>
              <a:t>between him and the supplier in writing or</a:t>
            </a:r>
            <a:r>
              <a:rPr lang="en-US" sz="2400" dirty="0">
                <a:solidFill>
                  <a:srgbClr val="00B0F0"/>
                </a:solidFill>
              </a:rPr>
              <a:t>, </a:t>
            </a:r>
            <a:r>
              <a:rPr lang="en-US" sz="2400" b="1" dirty="0">
                <a:solidFill>
                  <a:srgbClr val="00B0F0"/>
                </a:solidFill>
              </a:rPr>
              <a:t>where there is no agreement in this behalf, before the appointed day</a:t>
            </a:r>
            <a:r>
              <a:rPr lang="en-US" sz="2400" dirty="0">
                <a:solidFill>
                  <a:srgbClr val="00B0F0"/>
                </a:solidFill>
              </a:rPr>
              <a:t>: </a:t>
            </a:r>
          </a:p>
          <a:p>
            <a:pPr algn="just"/>
            <a:r>
              <a:rPr lang="en-US" sz="2400" dirty="0">
                <a:solidFill>
                  <a:schemeClr val="accent6">
                    <a:lumMod val="50000"/>
                  </a:schemeClr>
                </a:solidFill>
              </a:rPr>
              <a:t>Provided that in no case the period agreed upon between the supplier and the buyer in </a:t>
            </a:r>
            <a:r>
              <a:rPr lang="en-US" sz="2400" b="1" dirty="0">
                <a:solidFill>
                  <a:srgbClr val="00B0F0"/>
                </a:solidFill>
              </a:rPr>
              <a:t>writing shall exceed forty-five days</a:t>
            </a:r>
            <a:r>
              <a:rPr lang="en-US" sz="2400" dirty="0">
                <a:solidFill>
                  <a:schemeClr val="accent6">
                    <a:lumMod val="50000"/>
                  </a:schemeClr>
                </a:solidFill>
              </a:rPr>
              <a:t> from the day of acceptance or the day of deemed acceptance.</a:t>
            </a:r>
          </a:p>
          <a:p>
            <a:pPr algn="just"/>
            <a:r>
              <a:rPr lang="en-US" dirty="0">
                <a:solidFill>
                  <a:schemeClr val="accent6">
                    <a:lumMod val="50000"/>
                  </a:schemeClr>
                </a:solidFill>
              </a:rPr>
              <a:t>Sec 2 (b) </a:t>
            </a:r>
            <a:r>
              <a:rPr lang="en-US" b="1" dirty="0">
                <a:solidFill>
                  <a:schemeClr val="accent6">
                    <a:lumMod val="50000"/>
                  </a:schemeClr>
                </a:solidFill>
              </a:rPr>
              <a:t>“appointed day”</a:t>
            </a:r>
            <a:r>
              <a:rPr lang="en-US" dirty="0">
                <a:solidFill>
                  <a:schemeClr val="accent6">
                    <a:lumMod val="50000"/>
                  </a:schemeClr>
                </a:solidFill>
              </a:rPr>
              <a:t> means the day following immediately after the expiry of the </a:t>
            </a:r>
            <a:r>
              <a:rPr lang="en-US" b="1" dirty="0">
                <a:solidFill>
                  <a:schemeClr val="accent6">
                    <a:lumMod val="50000"/>
                  </a:schemeClr>
                </a:solidFill>
              </a:rPr>
              <a:t>period of fifteen days from the day of acceptance </a:t>
            </a:r>
            <a:r>
              <a:rPr lang="en-US" dirty="0">
                <a:solidFill>
                  <a:schemeClr val="accent6">
                    <a:lumMod val="50000"/>
                  </a:schemeClr>
                </a:solidFill>
              </a:rPr>
              <a:t>or the day of deemed acceptance of any goods or any services by a buyer from a supplier. </a:t>
            </a:r>
            <a:endParaRPr lang="en-IN" dirty="0">
              <a:solidFill>
                <a:schemeClr val="accent6">
                  <a:lumMod val="50000"/>
                </a:schemeClr>
              </a:solidFill>
            </a:endParaRPr>
          </a:p>
        </p:txBody>
      </p:sp>
      <p:sp>
        <p:nvSpPr>
          <p:cNvPr id="4" name="Footer Placeholder 3">
            <a:extLst>
              <a:ext uri="{FF2B5EF4-FFF2-40B4-BE49-F238E27FC236}">
                <a16:creationId xmlns:a16="http://schemas.microsoft.com/office/drawing/2014/main" id="{A84981BE-6872-2E7B-2FE3-42D79FA2F6D1}"/>
              </a:ext>
            </a:extLst>
          </p:cNvPr>
          <p:cNvSpPr>
            <a:spLocks noGrp="1"/>
          </p:cNvSpPr>
          <p:nvPr>
            <p:ph type="ftr" sz="quarter" idx="11"/>
          </p:nvPr>
        </p:nvSpPr>
        <p:spPr/>
        <p:txBody>
          <a:bodyPr/>
          <a:lstStyle/>
          <a:p>
            <a:r>
              <a:rPr lang="en-IN"/>
              <a:t>CA Chandrashekhar V. Chitale</a:t>
            </a:r>
          </a:p>
        </p:txBody>
      </p:sp>
    </p:spTree>
    <p:extLst>
      <p:ext uri="{BB962C8B-B14F-4D97-AF65-F5344CB8AC3E}">
        <p14:creationId xmlns:p14="http://schemas.microsoft.com/office/powerpoint/2010/main" val="605595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heel(1)">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heel(1)">
                                      <p:cBhvr>
                                        <p:cTn id="3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14B6-48A1-31C2-1873-4092A7806E64}"/>
              </a:ext>
            </a:extLst>
          </p:cNvPr>
          <p:cNvSpPr>
            <a:spLocks noGrp="1"/>
          </p:cNvSpPr>
          <p:nvPr>
            <p:ph type="title"/>
          </p:nvPr>
        </p:nvSpPr>
        <p:spPr>
          <a:xfrm>
            <a:off x="822960" y="286605"/>
            <a:ext cx="7543800" cy="767040"/>
          </a:xfrm>
        </p:spPr>
        <p:txBody>
          <a:bodyPr/>
          <a:lstStyle/>
          <a:p>
            <a:r>
              <a:rPr lang="en-US" dirty="0">
                <a:solidFill>
                  <a:srgbClr val="002060"/>
                </a:solidFill>
              </a:rPr>
              <a:t>Section</a:t>
            </a:r>
            <a:r>
              <a:rPr lang="en-US" dirty="0"/>
              <a:t> 56(2)(</a:t>
            </a:r>
            <a:r>
              <a:rPr lang="en-US" dirty="0" err="1"/>
              <a:t>viib</a:t>
            </a:r>
            <a:r>
              <a:rPr lang="en-US" dirty="0"/>
              <a:t>) - Premium</a:t>
            </a:r>
            <a:endParaRPr lang="en-IN" dirty="0"/>
          </a:p>
        </p:txBody>
      </p:sp>
      <p:sp>
        <p:nvSpPr>
          <p:cNvPr id="3" name="Content Placeholder 2">
            <a:extLst>
              <a:ext uri="{FF2B5EF4-FFF2-40B4-BE49-F238E27FC236}">
                <a16:creationId xmlns:a16="http://schemas.microsoft.com/office/drawing/2014/main" id="{2027265A-455C-ECA8-3C50-0BCB2367C5C3}"/>
              </a:ext>
            </a:extLst>
          </p:cNvPr>
          <p:cNvSpPr>
            <a:spLocks noGrp="1"/>
          </p:cNvSpPr>
          <p:nvPr>
            <p:ph idx="1"/>
          </p:nvPr>
        </p:nvSpPr>
        <p:spPr>
          <a:xfrm>
            <a:off x="215516" y="1412776"/>
            <a:ext cx="8712968" cy="4824535"/>
          </a:xfrm>
        </p:spPr>
        <p:txBody>
          <a:bodyPr>
            <a:noAutofit/>
          </a:bodyPr>
          <a:lstStyle/>
          <a:p>
            <a:pPr algn="just"/>
            <a:r>
              <a:rPr lang="en-IN" sz="2800" dirty="0">
                <a:solidFill>
                  <a:srgbClr val="0070C0"/>
                </a:solidFill>
              </a:rPr>
              <a:t>Section 56(2)(</a:t>
            </a:r>
            <a:r>
              <a:rPr lang="en-IN" sz="2800" dirty="0" err="1">
                <a:solidFill>
                  <a:srgbClr val="0070C0"/>
                </a:solidFill>
              </a:rPr>
              <a:t>viib</a:t>
            </a:r>
            <a:r>
              <a:rPr lang="en-IN" sz="2800" dirty="0">
                <a:solidFill>
                  <a:srgbClr val="0070C0"/>
                </a:solidFill>
              </a:rPr>
              <a:t>) provides that if unquoted shares are issued at a premium by a closely held company, the excess of premium over the fair market value of the shares shall be taxable as income from other sources in the hands of the company. </a:t>
            </a:r>
          </a:p>
          <a:p>
            <a:pPr algn="just"/>
            <a:r>
              <a:rPr lang="en-IN" sz="2800" dirty="0">
                <a:solidFill>
                  <a:srgbClr val="00B050"/>
                </a:solidFill>
              </a:rPr>
              <a:t>However, where an eligible start-up </a:t>
            </a:r>
            <a:r>
              <a:rPr lang="en-IN" sz="2800" dirty="0" err="1">
                <a:solidFill>
                  <a:srgbClr val="00B050"/>
                </a:solidFill>
              </a:rPr>
              <a:t>fulfills</a:t>
            </a:r>
            <a:r>
              <a:rPr lang="en-IN" sz="2800" dirty="0">
                <a:solidFill>
                  <a:srgbClr val="00B050"/>
                </a:solidFill>
              </a:rPr>
              <a:t> the conditions prescribed in Notification No. GSR 127 (E) [F.NO.5 (4)/2018-SI], dated 19-2-2019, provisions of this section will not apply.</a:t>
            </a:r>
          </a:p>
          <a:p>
            <a:pPr algn="just"/>
            <a:r>
              <a:rPr lang="en-IN" sz="2800" dirty="0">
                <a:solidFill>
                  <a:srgbClr val="00B050"/>
                </a:solidFill>
              </a:rPr>
              <a:t>CBDT 13/2019 – dt. 5 March 2019</a:t>
            </a:r>
          </a:p>
          <a:p>
            <a:pPr algn="just"/>
            <a:r>
              <a:rPr lang="en-IN" sz="2800" dirty="0">
                <a:solidFill>
                  <a:srgbClr val="0070C0"/>
                </a:solidFill>
              </a:rPr>
              <a:t>Section 56(2)(</a:t>
            </a:r>
            <a:r>
              <a:rPr lang="en-IN" sz="2800" dirty="0" err="1">
                <a:solidFill>
                  <a:srgbClr val="0070C0"/>
                </a:solidFill>
              </a:rPr>
              <a:t>viib</a:t>
            </a:r>
            <a:r>
              <a:rPr lang="en-IN" sz="2800" dirty="0">
                <a:solidFill>
                  <a:srgbClr val="0070C0"/>
                </a:solidFill>
              </a:rPr>
              <a:t>)  inapplicable to Start-Up</a:t>
            </a:r>
            <a:endParaRPr lang="en-IN" sz="2800" dirty="0">
              <a:solidFill>
                <a:srgbClr val="00B050"/>
              </a:solidFill>
            </a:endParaRPr>
          </a:p>
        </p:txBody>
      </p:sp>
      <p:sp>
        <p:nvSpPr>
          <p:cNvPr id="4" name="Footer Placeholder 3">
            <a:extLst>
              <a:ext uri="{FF2B5EF4-FFF2-40B4-BE49-F238E27FC236}">
                <a16:creationId xmlns:a16="http://schemas.microsoft.com/office/drawing/2014/main" id="{A84981BE-6872-2E7B-2FE3-42D79FA2F6D1}"/>
              </a:ext>
            </a:extLst>
          </p:cNvPr>
          <p:cNvSpPr>
            <a:spLocks noGrp="1"/>
          </p:cNvSpPr>
          <p:nvPr>
            <p:ph type="ftr" sz="quarter" idx="11"/>
          </p:nvPr>
        </p:nvSpPr>
        <p:spPr/>
        <p:txBody>
          <a:bodyPr/>
          <a:lstStyle/>
          <a:p>
            <a:r>
              <a:rPr lang="en-IN"/>
              <a:t>CA Chandrashekhar V. Chitale</a:t>
            </a:r>
          </a:p>
        </p:txBody>
      </p:sp>
    </p:spTree>
    <p:extLst>
      <p:ext uri="{BB962C8B-B14F-4D97-AF65-F5344CB8AC3E}">
        <p14:creationId xmlns:p14="http://schemas.microsoft.com/office/powerpoint/2010/main" val="14166699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heel(1)">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14B6-48A1-31C2-1873-4092A7806E64}"/>
              </a:ext>
            </a:extLst>
          </p:cNvPr>
          <p:cNvSpPr>
            <a:spLocks noGrp="1"/>
          </p:cNvSpPr>
          <p:nvPr>
            <p:ph type="title"/>
          </p:nvPr>
        </p:nvSpPr>
        <p:spPr>
          <a:xfrm>
            <a:off x="822960" y="286605"/>
            <a:ext cx="7543800" cy="767040"/>
          </a:xfrm>
        </p:spPr>
        <p:txBody>
          <a:bodyPr/>
          <a:lstStyle/>
          <a:p>
            <a:r>
              <a:rPr lang="en-US" dirty="0">
                <a:solidFill>
                  <a:srgbClr val="002060"/>
                </a:solidFill>
              </a:rPr>
              <a:t>Section</a:t>
            </a:r>
            <a:r>
              <a:rPr lang="en-US" dirty="0"/>
              <a:t> 79 – Loss </a:t>
            </a:r>
            <a:endParaRPr lang="en-IN" dirty="0"/>
          </a:p>
        </p:txBody>
      </p:sp>
      <p:sp>
        <p:nvSpPr>
          <p:cNvPr id="3" name="Content Placeholder 2">
            <a:extLst>
              <a:ext uri="{FF2B5EF4-FFF2-40B4-BE49-F238E27FC236}">
                <a16:creationId xmlns:a16="http://schemas.microsoft.com/office/drawing/2014/main" id="{2027265A-455C-ECA8-3C50-0BCB2367C5C3}"/>
              </a:ext>
            </a:extLst>
          </p:cNvPr>
          <p:cNvSpPr>
            <a:spLocks noGrp="1"/>
          </p:cNvSpPr>
          <p:nvPr>
            <p:ph idx="1"/>
          </p:nvPr>
        </p:nvSpPr>
        <p:spPr>
          <a:xfrm>
            <a:off x="215516" y="1357402"/>
            <a:ext cx="8712968" cy="4824535"/>
          </a:xfrm>
        </p:spPr>
        <p:txBody>
          <a:bodyPr>
            <a:noAutofit/>
          </a:bodyPr>
          <a:lstStyle/>
          <a:p>
            <a:pPr algn="just"/>
            <a:r>
              <a:rPr lang="en-IN" sz="2400" dirty="0">
                <a:solidFill>
                  <a:schemeClr val="tx1">
                    <a:lumMod val="95000"/>
                    <a:lumOff val="5000"/>
                  </a:schemeClr>
                </a:solidFill>
              </a:rPr>
              <a:t>Conditions to set off the carried forward losses. Where substantial change has happened in the voting power of  co</a:t>
            </a:r>
            <a:endParaRPr lang="en-IN" sz="2400" b="1" dirty="0">
              <a:solidFill>
                <a:schemeClr val="tx1">
                  <a:lumMod val="95000"/>
                  <a:lumOff val="5000"/>
                </a:schemeClr>
              </a:solidFill>
            </a:endParaRPr>
          </a:p>
          <a:p>
            <a:pPr algn="just"/>
            <a:r>
              <a:rPr lang="en-IN" sz="2400" b="1" dirty="0">
                <a:solidFill>
                  <a:srgbClr val="0070C0"/>
                </a:solidFill>
              </a:rPr>
              <a:t>Eligible start-up </a:t>
            </a:r>
            <a:r>
              <a:rPr lang="en-IN" sz="2400" dirty="0">
                <a:solidFill>
                  <a:srgbClr val="0070C0"/>
                </a:solidFill>
              </a:rPr>
              <a:t>- losses can be carried forward on the satisfaction of any of the two conditions specified below:</a:t>
            </a:r>
          </a:p>
          <a:p>
            <a:pPr lvl="0" algn="just"/>
            <a:r>
              <a:rPr lang="en-IN" sz="2400" i="1" dirty="0">
                <a:solidFill>
                  <a:srgbClr val="0070C0"/>
                </a:solidFill>
              </a:rPr>
              <a:t>Continued 51% shareholding – </a:t>
            </a:r>
          </a:p>
          <a:p>
            <a:pPr lvl="0" algn="just"/>
            <a:r>
              <a:rPr lang="en-IN" sz="2400" dirty="0">
                <a:solidFill>
                  <a:srgbClr val="0070C0"/>
                </a:solidFill>
              </a:rPr>
              <a:t>In the year of set-off of losses, at least 51% of voting power is beneficially held by the same persons who held them as on the last day of the year in which loss was incurred; </a:t>
            </a:r>
            <a:r>
              <a:rPr lang="en-IN" sz="2400" dirty="0">
                <a:solidFill>
                  <a:schemeClr val="tx1">
                    <a:lumMod val="95000"/>
                    <a:lumOff val="5000"/>
                  </a:schemeClr>
                </a:solidFill>
              </a:rPr>
              <a:t>or</a:t>
            </a:r>
          </a:p>
          <a:p>
            <a:pPr lvl="0" algn="just"/>
            <a:r>
              <a:rPr lang="en-IN" sz="2400" i="1" dirty="0">
                <a:solidFill>
                  <a:srgbClr val="0070C0"/>
                </a:solidFill>
              </a:rPr>
              <a:t>Continued 100% shareholders with the same voting rights – </a:t>
            </a:r>
          </a:p>
          <a:p>
            <a:pPr lvl="0" algn="just"/>
            <a:r>
              <a:rPr lang="en-IN" sz="2400" dirty="0">
                <a:solidFill>
                  <a:srgbClr val="0070C0"/>
                </a:solidFill>
              </a:rPr>
              <a:t>100% of shareholders, on the last day of the previous year in which loss was incurred, should continue to hold the same shares on the last day of the previous year in which loss is to be set-off</a:t>
            </a:r>
          </a:p>
        </p:txBody>
      </p:sp>
      <p:sp>
        <p:nvSpPr>
          <p:cNvPr id="4" name="Footer Placeholder 3">
            <a:extLst>
              <a:ext uri="{FF2B5EF4-FFF2-40B4-BE49-F238E27FC236}">
                <a16:creationId xmlns:a16="http://schemas.microsoft.com/office/drawing/2014/main" id="{A84981BE-6872-2E7B-2FE3-42D79FA2F6D1}"/>
              </a:ext>
            </a:extLst>
          </p:cNvPr>
          <p:cNvSpPr>
            <a:spLocks noGrp="1"/>
          </p:cNvSpPr>
          <p:nvPr>
            <p:ph type="ftr" sz="quarter" idx="11"/>
          </p:nvPr>
        </p:nvSpPr>
        <p:spPr/>
        <p:txBody>
          <a:bodyPr/>
          <a:lstStyle/>
          <a:p>
            <a:r>
              <a:rPr lang="en-IN"/>
              <a:t>CA Chandrashekhar V. Chitale</a:t>
            </a:r>
          </a:p>
        </p:txBody>
      </p:sp>
    </p:spTree>
    <p:extLst>
      <p:ext uri="{BB962C8B-B14F-4D97-AF65-F5344CB8AC3E}">
        <p14:creationId xmlns:p14="http://schemas.microsoft.com/office/powerpoint/2010/main" val="156876381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heel(1)">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heel(1)">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heel(1)">
                                      <p:cBhvr>
                                        <p:cTn id="3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654180"/>
            <a:ext cx="7056784" cy="1008112"/>
          </a:xfrm>
        </p:spPr>
        <p:txBody>
          <a:bodyPr>
            <a:noAutofit/>
          </a:bodyPr>
          <a:lstStyle/>
          <a:p>
            <a:pPr marL="0" indent="0">
              <a:spcAft>
                <a:spcPts val="0"/>
              </a:spcAft>
              <a:buNone/>
            </a:pPr>
            <a:r>
              <a:rPr lang="en-US" sz="1900" b="1" kern="0" cap="small" dirty="0">
                <a:solidFill>
                  <a:srgbClr val="000099"/>
                </a:solidFill>
                <a:effectLst/>
                <a:latin typeface="Arial" panose="020B0604020202020204" pitchFamily="34" charset="0"/>
                <a:cs typeface="Arial" panose="020B0604020202020204" pitchFamily="34" charset="0"/>
              </a:rPr>
              <a:t>THE INSTITUTE OF CHARTERED ACCOUNTANTS OF INDIA</a:t>
            </a:r>
            <a:br>
              <a:rPr lang="en-IN" sz="1900" b="1" kern="0" cap="small" dirty="0">
                <a:solidFill>
                  <a:srgbClr val="000099"/>
                </a:solidFill>
                <a:effectLst/>
                <a:latin typeface="Arial" panose="020B0604020202020204" pitchFamily="34" charset="0"/>
                <a:cs typeface="Arial" panose="020B0604020202020204" pitchFamily="34" charset="0"/>
              </a:rPr>
            </a:br>
            <a:r>
              <a:rPr lang="en-US" sz="1900" b="1" dirty="0">
                <a:solidFill>
                  <a:srgbClr val="000099"/>
                </a:solidFill>
                <a:effectLst/>
                <a:latin typeface="Arial" panose="020B0604020202020204" pitchFamily="34" charset="0"/>
                <a:cs typeface="Arial" panose="020B0604020202020204" pitchFamily="34" charset="0"/>
              </a:rPr>
              <a:t>(Set up by an Act of Parliament)</a:t>
            </a:r>
            <a:br>
              <a:rPr lang="en-IN" sz="1900" b="1" dirty="0">
                <a:solidFill>
                  <a:srgbClr val="000099"/>
                </a:solidFill>
                <a:effectLst/>
                <a:latin typeface="Arial" panose="020B0604020202020204" pitchFamily="34" charset="0"/>
                <a:ea typeface="Times New Roman"/>
                <a:cs typeface="Arial" panose="020B0604020202020204" pitchFamily="34" charset="0"/>
              </a:rPr>
            </a:br>
            <a:endParaRPr lang="en-IN" sz="1900" b="1" u="sng" dirty="0">
              <a:solidFill>
                <a:srgbClr val="C00000"/>
              </a:solidFill>
              <a:effectLst/>
            </a:endParaRPr>
          </a:p>
        </p:txBody>
      </p:sp>
      <p:sp>
        <p:nvSpPr>
          <p:cNvPr id="8" name="Rectangle 7"/>
          <p:cNvSpPr/>
          <p:nvPr/>
        </p:nvSpPr>
        <p:spPr>
          <a:xfrm>
            <a:off x="899592" y="2564904"/>
            <a:ext cx="7704856" cy="253620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07000"/>
              </a:lnSpc>
              <a:spcAft>
                <a:spcPts val="800"/>
              </a:spcAft>
            </a:pPr>
            <a:r>
              <a:rPr lang="en-US" sz="3600" b="1" kern="100"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rPr>
              <a:t>Navigating The Complexity of Income Tax Provisions </a:t>
            </a:r>
            <a:endParaRPr lang="en-IN" sz="36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3600" b="1" kern="100"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rPr>
              <a:t>And Start-ups and Income tax Provisions</a:t>
            </a:r>
            <a:endParaRPr lang="en-IN" sz="36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1" descr="Copy of Logo Coloured 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509" y="332656"/>
            <a:ext cx="1133055" cy="1075097"/>
          </a:xfrm>
          <a:prstGeom prst="rect">
            <a:avLst/>
          </a:prstGeom>
          <a:solidFill>
            <a:srgbClr val="1C42E4"/>
          </a:solidFill>
        </p:spPr>
      </p:pic>
      <p:sp>
        <p:nvSpPr>
          <p:cNvPr id="3" name="Google Shape;67;p13">
            <a:extLst>
              <a:ext uri="{FF2B5EF4-FFF2-40B4-BE49-F238E27FC236}">
                <a16:creationId xmlns:a16="http://schemas.microsoft.com/office/drawing/2014/main" id="{10B5DCE1-0E5D-9FBE-FF24-1BA694555965}"/>
              </a:ext>
            </a:extLst>
          </p:cNvPr>
          <p:cNvSpPr txBox="1">
            <a:spLocks/>
          </p:cNvSpPr>
          <p:nvPr/>
        </p:nvSpPr>
        <p:spPr>
          <a:xfrm>
            <a:off x="1551620" y="5373216"/>
            <a:ext cx="6400800" cy="719667"/>
          </a:xfrm>
          <a:prstGeom prst="rect">
            <a:avLst/>
          </a:prstGeom>
        </p:spPr>
        <p:txBody>
          <a:bodyPr spcFirstLastPara="1" vert="horz" wrap="square" lIns="121900" tIns="121900" rIns="121900" bIns="1219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buClrTx/>
            </a:pPr>
            <a:r>
              <a:rPr lang="en-IN" dirty="0">
                <a:solidFill>
                  <a:srgbClr val="002060"/>
                </a:solidFill>
                <a:effectLst>
                  <a:outerShdw blurRad="38100" dist="38100" dir="2700000" algn="tl">
                    <a:srgbClr val="000000">
                      <a:alpha val="43137"/>
                    </a:srgbClr>
                  </a:outerShdw>
                </a:effectLst>
                <a:latin typeface="Calibri" panose="020F0502020204030204" pitchFamily="34" charset="0"/>
                <a:ea typeface="Palatino Linotype"/>
                <a:cs typeface="Calibri" panose="020F0502020204030204" pitchFamily="34" charset="0"/>
                <a:sym typeface="Palatino Linotype"/>
              </a:rPr>
              <a:t>EIRC of the ICAI</a:t>
            </a:r>
          </a:p>
          <a:p>
            <a:pPr>
              <a:spcBef>
                <a:spcPts val="0"/>
              </a:spcBef>
              <a:buClrTx/>
            </a:pPr>
            <a:r>
              <a:rPr lang="en-IN" dirty="0">
                <a:solidFill>
                  <a:srgbClr val="002060"/>
                </a:solidFill>
                <a:effectLst>
                  <a:outerShdw blurRad="38100" dist="38100" dir="2700000" algn="tl">
                    <a:srgbClr val="000000">
                      <a:alpha val="43137"/>
                    </a:srgbClr>
                  </a:outerShdw>
                </a:effectLst>
                <a:latin typeface="Times New Roman" panose="02020603050405020304" pitchFamily="18" charset="0"/>
                <a:ea typeface="Palatino Linotype"/>
                <a:cs typeface="Times New Roman" panose="02020603050405020304" pitchFamily="18" charset="0"/>
                <a:sym typeface="Palatino Linotype"/>
              </a:rPr>
              <a:t> </a:t>
            </a:r>
          </a:p>
        </p:txBody>
      </p:sp>
      <p:sp>
        <p:nvSpPr>
          <p:cNvPr id="4" name="Footer Placeholder 3">
            <a:extLst>
              <a:ext uri="{FF2B5EF4-FFF2-40B4-BE49-F238E27FC236}">
                <a16:creationId xmlns:a16="http://schemas.microsoft.com/office/drawing/2014/main" id="{44ADCF89-3ACE-440B-8620-9944F19FAFCA}"/>
              </a:ext>
            </a:extLst>
          </p:cNvPr>
          <p:cNvSpPr>
            <a:spLocks noGrp="1"/>
          </p:cNvSpPr>
          <p:nvPr>
            <p:ph type="ftr" sz="quarter" idx="11"/>
          </p:nvPr>
        </p:nvSpPr>
        <p:spPr/>
        <p:txBody>
          <a:bodyPr/>
          <a:lstStyle/>
          <a:p>
            <a:r>
              <a:rPr lang="en-IN"/>
              <a:t>CA Chandrashekhar V. Chitale</a:t>
            </a:r>
          </a:p>
        </p:txBody>
      </p:sp>
    </p:spTree>
    <p:custDataLst>
      <p:tags r:id="rId1"/>
    </p:custDataLst>
    <p:extLst>
      <p:ext uri="{BB962C8B-B14F-4D97-AF65-F5344CB8AC3E}">
        <p14:creationId xmlns:p14="http://schemas.microsoft.com/office/powerpoint/2010/main" val="279419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14B6-48A1-31C2-1873-4092A7806E64}"/>
              </a:ext>
            </a:extLst>
          </p:cNvPr>
          <p:cNvSpPr>
            <a:spLocks noGrp="1"/>
          </p:cNvSpPr>
          <p:nvPr>
            <p:ph type="title"/>
          </p:nvPr>
        </p:nvSpPr>
        <p:spPr>
          <a:xfrm>
            <a:off x="822960" y="286605"/>
            <a:ext cx="7543800" cy="767040"/>
          </a:xfrm>
        </p:spPr>
        <p:txBody>
          <a:bodyPr/>
          <a:lstStyle/>
          <a:p>
            <a:r>
              <a:rPr lang="en-US" dirty="0">
                <a:solidFill>
                  <a:srgbClr val="002060"/>
                </a:solidFill>
              </a:rPr>
              <a:t>Section</a:t>
            </a:r>
            <a:r>
              <a:rPr lang="en-US" dirty="0"/>
              <a:t> 54GB – Capital Gain</a:t>
            </a:r>
            <a:endParaRPr lang="en-IN" dirty="0"/>
          </a:p>
        </p:txBody>
      </p:sp>
      <p:sp>
        <p:nvSpPr>
          <p:cNvPr id="3" name="Content Placeholder 2">
            <a:extLst>
              <a:ext uri="{FF2B5EF4-FFF2-40B4-BE49-F238E27FC236}">
                <a16:creationId xmlns:a16="http://schemas.microsoft.com/office/drawing/2014/main" id="{2027265A-455C-ECA8-3C50-0BCB2367C5C3}"/>
              </a:ext>
            </a:extLst>
          </p:cNvPr>
          <p:cNvSpPr>
            <a:spLocks noGrp="1"/>
          </p:cNvSpPr>
          <p:nvPr>
            <p:ph idx="1"/>
          </p:nvPr>
        </p:nvSpPr>
        <p:spPr>
          <a:xfrm>
            <a:off x="215516" y="1357402"/>
            <a:ext cx="8712968" cy="4824535"/>
          </a:xfrm>
        </p:spPr>
        <p:txBody>
          <a:bodyPr>
            <a:noAutofit/>
          </a:bodyPr>
          <a:lstStyle/>
          <a:p>
            <a:pPr algn="just"/>
            <a:r>
              <a:rPr lang="en-IN" sz="3000" dirty="0">
                <a:solidFill>
                  <a:srgbClr val="0070C0"/>
                </a:solidFill>
              </a:rPr>
              <a:t>Section 54GB of the Act allowed exemption on capital gains arising from transfer of residential property being a house or a plot of land owned by an Individual or HUF subject to compliance of certain conditions viz:  </a:t>
            </a:r>
          </a:p>
          <a:p>
            <a:pPr marL="772668" lvl="1" indent="-571500" algn="just">
              <a:buAutoNum type="romanLcParenBoth"/>
            </a:pPr>
            <a:r>
              <a:rPr lang="en-IN" sz="3000" dirty="0">
                <a:solidFill>
                  <a:srgbClr val="0070C0"/>
                </a:solidFill>
              </a:rPr>
              <a:t>Net consideration arising out of such transfer is utilised for subscription in the equity shares of an eligible start-up fulfilling prescribed conditions; and</a:t>
            </a:r>
          </a:p>
          <a:p>
            <a:pPr marL="772668" lvl="1" indent="-571500" algn="just">
              <a:buAutoNum type="romanLcParenBoth"/>
            </a:pPr>
            <a:r>
              <a:rPr lang="en-IN" sz="3000" dirty="0">
                <a:solidFill>
                  <a:srgbClr val="0070C0"/>
                </a:solidFill>
              </a:rPr>
              <a:t>Such eligible start-up has utilised this amount for purchase of new asset within one year from the date of subscription in equity shares by </a:t>
            </a:r>
            <a:r>
              <a:rPr lang="en-IN" sz="3000" dirty="0" err="1">
                <a:solidFill>
                  <a:srgbClr val="0070C0"/>
                </a:solidFill>
              </a:rPr>
              <a:t>assessee</a:t>
            </a:r>
            <a:r>
              <a:rPr lang="en-IN" sz="3000" dirty="0">
                <a:solidFill>
                  <a:srgbClr val="0070C0"/>
                </a:solidFill>
              </a:rPr>
              <a:t>.</a:t>
            </a:r>
          </a:p>
        </p:txBody>
      </p:sp>
      <p:sp>
        <p:nvSpPr>
          <p:cNvPr id="4" name="Footer Placeholder 3">
            <a:extLst>
              <a:ext uri="{FF2B5EF4-FFF2-40B4-BE49-F238E27FC236}">
                <a16:creationId xmlns:a16="http://schemas.microsoft.com/office/drawing/2014/main" id="{A84981BE-6872-2E7B-2FE3-42D79FA2F6D1}"/>
              </a:ext>
            </a:extLst>
          </p:cNvPr>
          <p:cNvSpPr>
            <a:spLocks noGrp="1"/>
          </p:cNvSpPr>
          <p:nvPr>
            <p:ph type="ftr" sz="quarter" idx="11"/>
          </p:nvPr>
        </p:nvSpPr>
        <p:spPr/>
        <p:txBody>
          <a:bodyPr/>
          <a:lstStyle/>
          <a:p>
            <a:r>
              <a:rPr lang="en-IN"/>
              <a:t>CA Chandrashekhar V. Chitale</a:t>
            </a:r>
          </a:p>
        </p:txBody>
      </p:sp>
    </p:spTree>
    <p:extLst>
      <p:ext uri="{BB962C8B-B14F-4D97-AF65-F5344CB8AC3E}">
        <p14:creationId xmlns:p14="http://schemas.microsoft.com/office/powerpoint/2010/main" val="194593610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1)">
                                      <p:cBhvr>
                                        <p:cTn id="15" dur="2000"/>
                                        <p:tgtEl>
                                          <p:spTgt spid="3">
                                            <p:txEl>
                                              <p:pRg st="1" end="1"/>
                                            </p:tx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heel(1)">
                                      <p:cBhvr>
                                        <p:cTn id="18"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14B6-48A1-31C2-1873-4092A7806E64}"/>
              </a:ext>
            </a:extLst>
          </p:cNvPr>
          <p:cNvSpPr>
            <a:spLocks noGrp="1"/>
          </p:cNvSpPr>
          <p:nvPr>
            <p:ph type="title"/>
          </p:nvPr>
        </p:nvSpPr>
        <p:spPr>
          <a:xfrm>
            <a:off x="822960" y="286605"/>
            <a:ext cx="7543800" cy="767040"/>
          </a:xfrm>
        </p:spPr>
        <p:txBody>
          <a:bodyPr/>
          <a:lstStyle/>
          <a:p>
            <a:r>
              <a:rPr lang="en-US" dirty="0">
                <a:solidFill>
                  <a:srgbClr val="002060"/>
                </a:solidFill>
              </a:rPr>
              <a:t>Section</a:t>
            </a:r>
            <a:r>
              <a:rPr lang="en-US" dirty="0"/>
              <a:t> 192 – Salary TDS</a:t>
            </a:r>
            <a:endParaRPr lang="en-IN" dirty="0"/>
          </a:p>
        </p:txBody>
      </p:sp>
      <p:sp>
        <p:nvSpPr>
          <p:cNvPr id="3" name="Content Placeholder 2">
            <a:extLst>
              <a:ext uri="{FF2B5EF4-FFF2-40B4-BE49-F238E27FC236}">
                <a16:creationId xmlns:a16="http://schemas.microsoft.com/office/drawing/2014/main" id="{2027265A-455C-ECA8-3C50-0BCB2367C5C3}"/>
              </a:ext>
            </a:extLst>
          </p:cNvPr>
          <p:cNvSpPr>
            <a:spLocks noGrp="1"/>
          </p:cNvSpPr>
          <p:nvPr>
            <p:ph idx="1"/>
          </p:nvPr>
        </p:nvSpPr>
        <p:spPr>
          <a:xfrm>
            <a:off x="215516" y="1357402"/>
            <a:ext cx="8712968" cy="4824535"/>
          </a:xfrm>
        </p:spPr>
        <p:txBody>
          <a:bodyPr>
            <a:noAutofit/>
          </a:bodyPr>
          <a:lstStyle/>
          <a:p>
            <a:pPr algn="just"/>
            <a:r>
              <a:rPr lang="en-IN" sz="2400" u="sng" dirty="0">
                <a:solidFill>
                  <a:srgbClr val="0070C0"/>
                </a:solidFill>
              </a:rPr>
              <a:t>ESOP Income section 17</a:t>
            </a:r>
            <a:r>
              <a:rPr lang="en-IN" sz="2400" dirty="0">
                <a:solidFill>
                  <a:srgbClr val="0070C0"/>
                </a:solidFill>
              </a:rPr>
              <a:t>(2)(</a:t>
            </a:r>
            <a:r>
              <a:rPr lang="en-IN" sz="2400" i="1" dirty="0">
                <a:solidFill>
                  <a:srgbClr val="0070C0"/>
                </a:solidFill>
              </a:rPr>
              <a:t>vi</a:t>
            </a:r>
            <a:r>
              <a:rPr lang="en-IN" sz="2400" dirty="0">
                <a:solidFill>
                  <a:srgbClr val="0070C0"/>
                </a:solidFill>
              </a:rPr>
              <a:t>) Salary TDS shall deduct or pay, as the case may be, tax on such income within fourteen days —</a:t>
            </a:r>
          </a:p>
          <a:p>
            <a:pPr algn="just"/>
            <a:r>
              <a:rPr lang="en-IN" sz="2400" dirty="0">
                <a:solidFill>
                  <a:srgbClr val="0070C0"/>
                </a:solidFill>
              </a:rPr>
              <a:t> (</a:t>
            </a:r>
            <a:r>
              <a:rPr lang="en-IN" sz="2400" i="1" dirty="0" err="1">
                <a:solidFill>
                  <a:srgbClr val="0070C0"/>
                </a:solidFill>
              </a:rPr>
              <a:t>i</a:t>
            </a:r>
            <a:r>
              <a:rPr lang="en-IN" sz="2400" dirty="0">
                <a:solidFill>
                  <a:srgbClr val="0070C0"/>
                </a:solidFill>
              </a:rPr>
              <a:t>)  after the expiry of forty-eight months from the end of the relevant assessment year; or</a:t>
            </a:r>
          </a:p>
          <a:p>
            <a:pPr algn="just"/>
            <a:r>
              <a:rPr lang="en-IN" sz="2400" dirty="0">
                <a:solidFill>
                  <a:srgbClr val="0070C0"/>
                </a:solidFill>
              </a:rPr>
              <a:t>(</a:t>
            </a:r>
            <a:r>
              <a:rPr lang="en-IN" sz="2400" i="1" dirty="0">
                <a:solidFill>
                  <a:srgbClr val="0070C0"/>
                </a:solidFill>
              </a:rPr>
              <a:t>ii</a:t>
            </a:r>
            <a:r>
              <a:rPr lang="en-IN" sz="2400" dirty="0">
                <a:solidFill>
                  <a:srgbClr val="0070C0"/>
                </a:solidFill>
              </a:rPr>
              <a:t>)  from the date of the sale of such specified security or sweat equity share by the </a:t>
            </a:r>
            <a:r>
              <a:rPr lang="en-IN" sz="2400" dirty="0" err="1">
                <a:solidFill>
                  <a:srgbClr val="0070C0"/>
                </a:solidFill>
              </a:rPr>
              <a:t>assessee</a:t>
            </a:r>
            <a:r>
              <a:rPr lang="en-IN" sz="2400" dirty="0">
                <a:solidFill>
                  <a:srgbClr val="0070C0"/>
                </a:solidFill>
              </a:rPr>
              <a:t>; or</a:t>
            </a:r>
          </a:p>
          <a:p>
            <a:pPr algn="just"/>
            <a:r>
              <a:rPr lang="en-IN" sz="2400" dirty="0">
                <a:solidFill>
                  <a:srgbClr val="0070C0"/>
                </a:solidFill>
              </a:rPr>
              <a:t>(</a:t>
            </a:r>
            <a:r>
              <a:rPr lang="en-IN" sz="2400" i="1" dirty="0">
                <a:solidFill>
                  <a:srgbClr val="0070C0"/>
                </a:solidFill>
              </a:rPr>
              <a:t>iii</a:t>
            </a:r>
            <a:r>
              <a:rPr lang="en-IN" sz="2400" dirty="0">
                <a:solidFill>
                  <a:srgbClr val="0070C0"/>
                </a:solidFill>
              </a:rPr>
              <a:t>)  from the date of the </a:t>
            </a:r>
            <a:r>
              <a:rPr lang="en-IN" sz="2400" dirty="0" err="1">
                <a:solidFill>
                  <a:srgbClr val="0070C0"/>
                </a:solidFill>
              </a:rPr>
              <a:t>assessee</a:t>
            </a:r>
            <a:r>
              <a:rPr lang="en-IN" sz="2400" dirty="0">
                <a:solidFill>
                  <a:srgbClr val="0070C0"/>
                </a:solidFill>
              </a:rPr>
              <a:t> ceasing to be the employee of the person,</a:t>
            </a:r>
          </a:p>
          <a:p>
            <a:pPr algn="just"/>
            <a:r>
              <a:rPr lang="en-IN" sz="2400" dirty="0">
                <a:solidFill>
                  <a:srgbClr val="0070C0"/>
                </a:solidFill>
              </a:rPr>
              <a:t>whichever is the earliest, on the basis of rates in force for the financial year in which the said specified security or sweat equity share is allotted or transferred.</a:t>
            </a:r>
          </a:p>
        </p:txBody>
      </p:sp>
      <p:sp>
        <p:nvSpPr>
          <p:cNvPr id="4" name="Footer Placeholder 3">
            <a:extLst>
              <a:ext uri="{FF2B5EF4-FFF2-40B4-BE49-F238E27FC236}">
                <a16:creationId xmlns:a16="http://schemas.microsoft.com/office/drawing/2014/main" id="{A84981BE-6872-2E7B-2FE3-42D79FA2F6D1}"/>
              </a:ext>
            </a:extLst>
          </p:cNvPr>
          <p:cNvSpPr>
            <a:spLocks noGrp="1"/>
          </p:cNvSpPr>
          <p:nvPr>
            <p:ph type="ftr" sz="quarter" idx="11"/>
          </p:nvPr>
        </p:nvSpPr>
        <p:spPr/>
        <p:txBody>
          <a:bodyPr/>
          <a:lstStyle/>
          <a:p>
            <a:r>
              <a:rPr lang="en-IN"/>
              <a:t>CA Chandrashekhar V. Chitale</a:t>
            </a:r>
          </a:p>
        </p:txBody>
      </p:sp>
    </p:spTree>
    <p:extLst>
      <p:ext uri="{BB962C8B-B14F-4D97-AF65-F5344CB8AC3E}">
        <p14:creationId xmlns:p14="http://schemas.microsoft.com/office/powerpoint/2010/main" val="21707963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heel(1)">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heel(1)">
                                      <p:cBhvr>
                                        <p:cTn id="3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4\Downloads\RPCJ.gif"/>
          <p:cNvPicPr>
            <a:picLocks noGrp="1" noChangeAspect="1" noChangeArrowheads="1" noCrop="1"/>
          </p:cNvPicPr>
          <p:nvPr>
            <p:ph idx="1"/>
          </p:nvPr>
        </p:nvPicPr>
        <p:blipFill>
          <a:blip r:embed="rId3" cstate="print"/>
          <a:srcRect/>
          <a:stretch>
            <a:fillRect/>
          </a:stretch>
        </p:blipFill>
        <p:spPr bwMode="auto">
          <a:xfrm>
            <a:off x="-37420" y="0"/>
            <a:ext cx="9181420" cy="6858000"/>
          </a:xfrm>
          <a:prstGeom prst="rect">
            <a:avLst/>
          </a:prstGeom>
          <a:noFill/>
        </p:spPr>
      </p:pic>
      <p:sp>
        <p:nvSpPr>
          <p:cNvPr id="2" name="Footer Placeholder 1">
            <a:extLst>
              <a:ext uri="{FF2B5EF4-FFF2-40B4-BE49-F238E27FC236}">
                <a16:creationId xmlns:a16="http://schemas.microsoft.com/office/drawing/2014/main" id="{744D1B8D-0BAB-9958-0D7E-0C1470C83318}"/>
              </a:ext>
            </a:extLst>
          </p:cNvPr>
          <p:cNvSpPr>
            <a:spLocks noGrp="1"/>
          </p:cNvSpPr>
          <p:nvPr>
            <p:ph type="ftr" sz="quarter" idx="11"/>
          </p:nvPr>
        </p:nvSpPr>
        <p:spPr/>
        <p:txBody>
          <a:bodyPr/>
          <a:lstStyle/>
          <a:p>
            <a:r>
              <a:rPr lang="en-IN"/>
              <a:t>CA Chandrashekhar V. Chitale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14B6-48A1-31C2-1873-4092A7806E64}"/>
              </a:ext>
            </a:extLst>
          </p:cNvPr>
          <p:cNvSpPr>
            <a:spLocks noGrp="1"/>
          </p:cNvSpPr>
          <p:nvPr>
            <p:ph type="title"/>
          </p:nvPr>
        </p:nvSpPr>
        <p:spPr>
          <a:xfrm>
            <a:off x="764096" y="2132856"/>
            <a:ext cx="7543800" cy="1630228"/>
          </a:xfrm>
        </p:spPr>
        <p:txBody>
          <a:bodyPr>
            <a:normAutofit fontScale="90000"/>
          </a:bodyPr>
          <a:lstStyle/>
          <a:p>
            <a:pPr algn="ctr">
              <a:lnSpc>
                <a:spcPct val="107000"/>
              </a:lnSpc>
              <a:spcAft>
                <a:spcPts val="800"/>
              </a:spcAft>
            </a:pPr>
            <a:r>
              <a:rPr lang="en-US" b="1" kern="100" dirty="0">
                <a:solidFill>
                  <a:srgbClr val="00B050"/>
                </a:solidFill>
                <a:latin typeface="Arial" panose="020B0604020202020204" pitchFamily="34" charset="0"/>
                <a:ea typeface="Calibri" panose="020F0502020204030204" pitchFamily="34" charset="0"/>
                <a:cs typeface="Times New Roman" panose="02020603050405020304" pitchFamily="18" charset="0"/>
              </a:rPr>
              <a:t>Navigating The Complexity of Income Tax Provisions </a:t>
            </a:r>
            <a:endParaRPr lang="en-IN" kern="1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027265A-455C-ECA8-3C50-0BCB2367C5C3}"/>
              </a:ext>
            </a:extLst>
          </p:cNvPr>
          <p:cNvSpPr>
            <a:spLocks noGrp="1"/>
          </p:cNvSpPr>
          <p:nvPr>
            <p:ph idx="1"/>
          </p:nvPr>
        </p:nvSpPr>
        <p:spPr>
          <a:xfrm>
            <a:off x="179512" y="1845734"/>
            <a:ext cx="8712968" cy="4391578"/>
          </a:xfrm>
        </p:spPr>
        <p:txBody>
          <a:bodyPr>
            <a:noAutofit/>
          </a:bodyPr>
          <a:lstStyle/>
          <a:p>
            <a:pPr indent="-252095" algn="just">
              <a:spcAft>
                <a:spcPts val="400"/>
              </a:spcAft>
            </a:pPr>
            <a:r>
              <a:rPr lang="en-US" sz="2800" dirty="0">
                <a:effectLst/>
                <a:latin typeface="Times New Roman" panose="02020603050405020304" pitchFamily="18" charset="0"/>
                <a:ea typeface="Times New Roman" panose="02020603050405020304" pitchFamily="18" charset="0"/>
              </a:rPr>
              <a:t> </a:t>
            </a:r>
            <a:endParaRPr lang="en-IN" sz="2800" dirty="0">
              <a:effectLst/>
              <a:latin typeface="Times New Roman" panose="02020603050405020304" pitchFamily="18" charset="0"/>
              <a:ea typeface="Times New Roman" panose="02020603050405020304" pitchFamily="18" charset="0"/>
            </a:endParaRPr>
          </a:p>
        </p:txBody>
      </p:sp>
      <p:sp>
        <p:nvSpPr>
          <p:cNvPr id="4" name="Footer Placeholder 3">
            <a:extLst>
              <a:ext uri="{FF2B5EF4-FFF2-40B4-BE49-F238E27FC236}">
                <a16:creationId xmlns:a16="http://schemas.microsoft.com/office/drawing/2014/main" id="{A84981BE-6872-2E7B-2FE3-42D79FA2F6D1}"/>
              </a:ext>
            </a:extLst>
          </p:cNvPr>
          <p:cNvSpPr>
            <a:spLocks noGrp="1"/>
          </p:cNvSpPr>
          <p:nvPr>
            <p:ph type="ftr" sz="quarter" idx="11"/>
          </p:nvPr>
        </p:nvSpPr>
        <p:spPr/>
        <p:txBody>
          <a:bodyPr/>
          <a:lstStyle/>
          <a:p>
            <a:r>
              <a:rPr lang="en-IN"/>
              <a:t>CA Chandrashekhar V. Chitale</a:t>
            </a:r>
          </a:p>
        </p:txBody>
      </p:sp>
    </p:spTree>
    <p:extLst>
      <p:ext uri="{BB962C8B-B14F-4D97-AF65-F5344CB8AC3E}">
        <p14:creationId xmlns:p14="http://schemas.microsoft.com/office/powerpoint/2010/main" val="3474944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E490-577F-E4C2-4B04-55A07CB73A16}"/>
              </a:ext>
            </a:extLst>
          </p:cNvPr>
          <p:cNvSpPr>
            <a:spLocks noGrp="1"/>
          </p:cNvSpPr>
          <p:nvPr>
            <p:ph type="title"/>
          </p:nvPr>
        </p:nvSpPr>
        <p:spPr>
          <a:xfrm>
            <a:off x="822960" y="286605"/>
            <a:ext cx="7543800" cy="968438"/>
          </a:xfrm>
        </p:spPr>
        <p:txBody>
          <a:bodyPr/>
          <a:lstStyle/>
          <a:p>
            <a:r>
              <a:rPr lang="en-US" dirty="0">
                <a:solidFill>
                  <a:srgbClr val="7030A0"/>
                </a:solidFill>
              </a:rPr>
              <a:t>Section 2(15) - Education</a:t>
            </a:r>
            <a:endParaRPr lang="en-IN" dirty="0">
              <a:solidFill>
                <a:srgbClr val="7030A0"/>
              </a:solidFill>
            </a:endParaRPr>
          </a:p>
        </p:txBody>
      </p:sp>
      <p:sp>
        <p:nvSpPr>
          <p:cNvPr id="3" name="Content Placeholder 2">
            <a:extLst>
              <a:ext uri="{FF2B5EF4-FFF2-40B4-BE49-F238E27FC236}">
                <a16:creationId xmlns:a16="http://schemas.microsoft.com/office/drawing/2014/main" id="{BB0CE020-49EC-4E96-3A67-9D821731B17C}"/>
              </a:ext>
            </a:extLst>
          </p:cNvPr>
          <p:cNvSpPr>
            <a:spLocks noGrp="1"/>
          </p:cNvSpPr>
          <p:nvPr>
            <p:ph idx="1"/>
          </p:nvPr>
        </p:nvSpPr>
        <p:spPr>
          <a:xfrm>
            <a:off x="251520" y="1340768"/>
            <a:ext cx="8568951" cy="4528326"/>
          </a:xfrm>
        </p:spPr>
        <p:txBody>
          <a:bodyPr/>
          <a:lstStyle/>
          <a:p>
            <a:pPr algn="ctr"/>
            <a:r>
              <a:rPr lang="en-IN" sz="2400" b="1" kern="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Gujarat Council of Science City </a:t>
            </a:r>
          </a:p>
          <a:p>
            <a:pPr algn="ctr"/>
            <a:r>
              <a:rPr lang="en-IN" sz="2400" b="1" kern="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[2023] 150 </a:t>
            </a:r>
            <a:r>
              <a:rPr lang="en-IN" sz="2400" b="1" u="sng" kern="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taxmann.com</a:t>
            </a:r>
            <a:r>
              <a:rPr lang="en-IN" sz="2400" b="1" kern="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310 (Ahmedabad - Trib.)</a:t>
            </a:r>
          </a:p>
          <a:p>
            <a:pPr lvl="1">
              <a:buFont typeface="Wingdings" panose="05000000000000000000" pitchFamily="2" charset="2"/>
              <a:buChar char="q"/>
            </a:pPr>
            <a:r>
              <a:rPr lang="en-IN" sz="2200" kern="0" dirty="0">
                <a:solidFill>
                  <a:srgbClr val="0070C0"/>
                </a:solidFill>
                <a:effectLst/>
                <a:latin typeface="Arial" panose="020B0604020202020204" pitchFamily="34" charset="0"/>
                <a:ea typeface="Times New Roman" panose="02020603050405020304" pitchFamily="18" charset="0"/>
              </a:rPr>
              <a:t> </a:t>
            </a:r>
            <a:r>
              <a:rPr lang="en-IN" sz="2800" kern="0" dirty="0">
                <a:solidFill>
                  <a:srgbClr val="0070C0"/>
                </a:solidFill>
                <a:effectLst/>
                <a:ea typeface="Times New Roman" panose="02020603050405020304" pitchFamily="18" charset="0"/>
              </a:rPr>
              <a:t>	Activities of running science museum - Not meet definition of education</a:t>
            </a:r>
          </a:p>
          <a:p>
            <a:pPr lvl="1">
              <a:buFont typeface="Wingdings" panose="05000000000000000000" pitchFamily="2" charset="2"/>
              <a:buChar char="q"/>
            </a:pPr>
            <a:r>
              <a:rPr lang="en-IN" sz="2800" kern="0" dirty="0">
                <a:solidFill>
                  <a:srgbClr val="0070C0"/>
                </a:solidFill>
                <a:effectLst/>
                <a:ea typeface="Times New Roman" panose="02020603050405020304" pitchFamily="18" charset="0"/>
              </a:rPr>
              <a:t>      Definition of Education - </a:t>
            </a:r>
            <a:r>
              <a:rPr lang="en-IN" sz="2800" kern="0" dirty="0">
                <a:solidFill>
                  <a:srgbClr val="222222"/>
                </a:solidFill>
                <a:effectLst/>
                <a:ea typeface="Times New Roman" panose="02020603050405020304" pitchFamily="18" charset="0"/>
              </a:rPr>
              <a:t>New Noble Educational Society v. Chief CIT [2022] 143 </a:t>
            </a:r>
            <a:r>
              <a:rPr lang="en-IN" sz="2800" u="sng" kern="0" dirty="0">
                <a:solidFill>
                  <a:srgbClr val="1155CC"/>
                </a:solidFill>
                <a:effectLst/>
                <a:ea typeface="Times New Roman" panose="02020603050405020304" pitchFamily="18" charset="0"/>
                <a:hlinkClick r:id="rId2"/>
              </a:rPr>
              <a:t>taxmann.com</a:t>
            </a:r>
            <a:r>
              <a:rPr lang="en-IN" sz="2800" kern="0" dirty="0">
                <a:solidFill>
                  <a:srgbClr val="222222"/>
                </a:solidFill>
                <a:effectLst/>
                <a:ea typeface="Times New Roman" panose="02020603050405020304" pitchFamily="18" charset="0"/>
              </a:rPr>
              <a:t> 276</a:t>
            </a:r>
            <a:endParaRPr lang="en-IN" sz="2800" kern="0" dirty="0">
              <a:solidFill>
                <a:srgbClr val="0070C0"/>
              </a:solidFill>
              <a:effectLst/>
              <a:ea typeface="Times New Roman" panose="02020603050405020304" pitchFamily="18" charset="0"/>
            </a:endParaRPr>
          </a:p>
          <a:p>
            <a:pPr lvl="1">
              <a:buFont typeface="Wingdings" panose="05000000000000000000" pitchFamily="2" charset="2"/>
              <a:buChar char="q"/>
            </a:pPr>
            <a:r>
              <a:rPr lang="en-IN" sz="2800" kern="0" dirty="0">
                <a:solidFill>
                  <a:srgbClr val="0070C0"/>
                </a:solidFill>
                <a:effectLst/>
                <a:ea typeface="Times New Roman" panose="02020603050405020304" pitchFamily="18" charset="0"/>
              </a:rPr>
              <a:t> 	However,</a:t>
            </a:r>
            <a:r>
              <a:rPr lang="en-IN" sz="2800" kern="0" dirty="0">
                <a:solidFill>
                  <a:srgbClr val="222222"/>
                </a:solidFill>
                <a:effectLst/>
                <a:ea typeface="Times New Roman" panose="02020603050405020304" pitchFamily="18" charset="0"/>
              </a:rPr>
              <a:t> were in nature of general public utility activities in terms of section 2(15)</a:t>
            </a:r>
          </a:p>
          <a:p>
            <a:pPr lvl="1">
              <a:buFont typeface="Wingdings" panose="05000000000000000000" pitchFamily="2" charset="2"/>
              <a:buChar char="q"/>
            </a:pPr>
            <a:r>
              <a:rPr lang="en-IN" sz="2800" kern="0" dirty="0">
                <a:solidFill>
                  <a:srgbClr val="222222"/>
                </a:solidFill>
                <a:ea typeface="Times New Roman" panose="02020603050405020304" pitchFamily="18" charset="0"/>
              </a:rPr>
              <a:t> 	</a:t>
            </a:r>
            <a:r>
              <a:rPr lang="en-IN" sz="2800" kern="0" dirty="0" err="1">
                <a:solidFill>
                  <a:srgbClr val="222222"/>
                </a:solidFill>
                <a:effectLst/>
                <a:ea typeface="Times New Roman" panose="02020603050405020304" pitchFamily="18" charset="0"/>
              </a:rPr>
              <a:t>Asstt</a:t>
            </a:r>
            <a:r>
              <a:rPr lang="en-IN" sz="2800" kern="0" dirty="0">
                <a:solidFill>
                  <a:srgbClr val="222222"/>
                </a:solidFill>
                <a:effectLst/>
                <a:ea typeface="Times New Roman" panose="02020603050405020304" pitchFamily="18" charset="0"/>
              </a:rPr>
              <a:t>. CIT (Exemptions) v. Ahmedabad Urban Development Authority [2022] 143 </a:t>
            </a:r>
            <a:r>
              <a:rPr lang="en-IN" sz="2800" u="sng" kern="0" dirty="0">
                <a:solidFill>
                  <a:srgbClr val="1155CC"/>
                </a:solidFill>
                <a:effectLst/>
                <a:ea typeface="Times New Roman" panose="02020603050405020304" pitchFamily="18" charset="0"/>
                <a:hlinkClick r:id="rId2"/>
              </a:rPr>
              <a:t>taxmann.com</a:t>
            </a:r>
            <a:r>
              <a:rPr lang="en-IN" sz="2800" kern="0" dirty="0">
                <a:solidFill>
                  <a:srgbClr val="222222"/>
                </a:solidFill>
                <a:effectLst/>
                <a:ea typeface="Times New Roman" panose="02020603050405020304" pitchFamily="18" charset="0"/>
              </a:rPr>
              <a:t> 278</a:t>
            </a:r>
            <a:endParaRPr lang="en-IN" sz="2800" kern="0" dirty="0">
              <a:solidFill>
                <a:srgbClr val="0070C0"/>
              </a:solidFill>
              <a:effectLst/>
              <a:ea typeface="Times New Roman" panose="02020603050405020304" pitchFamily="18" charset="0"/>
            </a:endParaRPr>
          </a:p>
          <a:p>
            <a:endParaRPr lang="en-IN" sz="2800" kern="100" dirty="0">
              <a:solidFill>
                <a:srgbClr val="0070C0"/>
              </a:solidFill>
              <a:effectLst/>
              <a:ea typeface="Calibri" panose="020F0502020204030204" pitchFamily="34" charset="0"/>
              <a:cs typeface="Times New Roman" panose="02020603050405020304" pitchFamily="18" charset="0"/>
            </a:endParaRPr>
          </a:p>
          <a:p>
            <a:endParaRPr lang="en-IN" sz="2800" dirty="0"/>
          </a:p>
        </p:txBody>
      </p:sp>
      <p:sp>
        <p:nvSpPr>
          <p:cNvPr id="4" name="Footer Placeholder 3">
            <a:extLst>
              <a:ext uri="{FF2B5EF4-FFF2-40B4-BE49-F238E27FC236}">
                <a16:creationId xmlns:a16="http://schemas.microsoft.com/office/drawing/2014/main" id="{5D903980-CD31-C168-4026-2991971B067D}"/>
              </a:ext>
            </a:extLst>
          </p:cNvPr>
          <p:cNvSpPr>
            <a:spLocks noGrp="1"/>
          </p:cNvSpPr>
          <p:nvPr>
            <p:ph type="ftr" sz="quarter" idx="11"/>
          </p:nvPr>
        </p:nvSpPr>
        <p:spPr/>
        <p:txBody>
          <a:bodyPr/>
          <a:lstStyle/>
          <a:p>
            <a:r>
              <a:rPr lang="en-IN"/>
              <a:t>CA Chandrashekhar V. Chitale</a:t>
            </a:r>
          </a:p>
        </p:txBody>
      </p:sp>
    </p:spTree>
    <p:extLst>
      <p:ext uri="{BB962C8B-B14F-4D97-AF65-F5344CB8AC3E}">
        <p14:creationId xmlns:p14="http://schemas.microsoft.com/office/powerpoint/2010/main" val="13063643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E490-577F-E4C2-4B04-55A07CB73A16}"/>
              </a:ext>
            </a:extLst>
          </p:cNvPr>
          <p:cNvSpPr>
            <a:spLocks noGrp="1"/>
          </p:cNvSpPr>
          <p:nvPr>
            <p:ph type="title"/>
          </p:nvPr>
        </p:nvSpPr>
        <p:spPr>
          <a:xfrm>
            <a:off x="822960" y="286605"/>
            <a:ext cx="7543800" cy="968438"/>
          </a:xfrm>
        </p:spPr>
        <p:txBody>
          <a:bodyPr>
            <a:normAutofit fontScale="90000"/>
          </a:bodyPr>
          <a:lstStyle/>
          <a:p>
            <a:r>
              <a:rPr lang="en-US" dirty="0">
                <a:solidFill>
                  <a:srgbClr val="7030A0"/>
                </a:solidFill>
              </a:rPr>
              <a:t>Section 40(a)(</a:t>
            </a:r>
            <a:r>
              <a:rPr lang="en-US" dirty="0" err="1">
                <a:solidFill>
                  <a:srgbClr val="7030A0"/>
                </a:solidFill>
              </a:rPr>
              <a:t>ia</a:t>
            </a:r>
            <a:r>
              <a:rPr lang="en-US" dirty="0">
                <a:solidFill>
                  <a:srgbClr val="7030A0"/>
                </a:solidFill>
              </a:rPr>
              <a:t>) - Disallowance</a:t>
            </a:r>
            <a:endParaRPr lang="en-IN" dirty="0">
              <a:solidFill>
                <a:srgbClr val="7030A0"/>
              </a:solidFill>
            </a:endParaRPr>
          </a:p>
        </p:txBody>
      </p:sp>
      <p:sp>
        <p:nvSpPr>
          <p:cNvPr id="3" name="Content Placeholder 2">
            <a:extLst>
              <a:ext uri="{FF2B5EF4-FFF2-40B4-BE49-F238E27FC236}">
                <a16:creationId xmlns:a16="http://schemas.microsoft.com/office/drawing/2014/main" id="{BB0CE020-49EC-4E96-3A67-9D821731B17C}"/>
              </a:ext>
            </a:extLst>
          </p:cNvPr>
          <p:cNvSpPr>
            <a:spLocks noGrp="1"/>
          </p:cNvSpPr>
          <p:nvPr>
            <p:ph idx="1"/>
          </p:nvPr>
        </p:nvSpPr>
        <p:spPr>
          <a:xfrm>
            <a:off x="179512" y="1340768"/>
            <a:ext cx="8568951" cy="4528326"/>
          </a:xfrm>
        </p:spPr>
        <p:txBody>
          <a:bodyPr>
            <a:normAutofit fontScale="92500" lnSpcReduction="10000"/>
          </a:bodyPr>
          <a:lstStyle/>
          <a:p>
            <a:pPr algn="ctr"/>
            <a:r>
              <a:rPr lang="en-IN" sz="3600" dirty="0" err="1">
                <a:solidFill>
                  <a:srgbClr val="C00000"/>
                </a:solidFill>
              </a:rPr>
              <a:t>Khedut</a:t>
            </a:r>
            <a:r>
              <a:rPr lang="en-IN" sz="3600" dirty="0">
                <a:solidFill>
                  <a:srgbClr val="C00000"/>
                </a:solidFill>
              </a:rPr>
              <a:t> Foods and Feeds P. Ltd. V. DCIT</a:t>
            </a:r>
          </a:p>
          <a:p>
            <a:pPr algn="ctr"/>
            <a:r>
              <a:rPr lang="en-IN" sz="3600" dirty="0">
                <a:solidFill>
                  <a:srgbClr val="C00000"/>
                </a:solidFill>
              </a:rPr>
              <a:t>2022 (12) TMI 636 - ITAT RAJKOT</a:t>
            </a:r>
            <a:endParaRPr lang="en-IN" sz="3200" dirty="0">
              <a:solidFill>
                <a:srgbClr val="C00000"/>
              </a:solidFill>
            </a:endParaRPr>
          </a:p>
          <a:p>
            <a:pPr algn="just"/>
            <a:r>
              <a:rPr lang="en-IN" sz="3200" dirty="0">
                <a:solidFill>
                  <a:srgbClr val="002060"/>
                </a:solidFill>
              </a:rPr>
              <a:t>Disallowance u/s 40(a)(</a:t>
            </a:r>
            <a:r>
              <a:rPr lang="en-IN" sz="3200" dirty="0" err="1">
                <a:solidFill>
                  <a:srgbClr val="002060"/>
                </a:solidFill>
              </a:rPr>
              <a:t>ia</a:t>
            </a:r>
            <a:r>
              <a:rPr lang="en-IN" sz="3200" dirty="0">
                <a:solidFill>
                  <a:srgbClr val="002060"/>
                </a:solidFill>
              </a:rPr>
              <a:t>) for non-deduction of tax at source (TDS) - Assessee in default - Assessee has paid interest u/s 201(1A) for non-deduction/short deduction of tax - the Assessee having paid the interest, the Assessee cannot be construed as an Assessee in default. </a:t>
            </a:r>
            <a:r>
              <a:rPr lang="en-IN" sz="3200" dirty="0">
                <a:solidFill>
                  <a:srgbClr val="00B0F0"/>
                </a:solidFill>
              </a:rPr>
              <a:t>Assessee enclosed Form No. 26A.</a:t>
            </a:r>
            <a:r>
              <a:rPr lang="en-IN" sz="3200" dirty="0">
                <a:solidFill>
                  <a:srgbClr val="002060"/>
                </a:solidFill>
              </a:rPr>
              <a:t> </a:t>
            </a:r>
          </a:p>
          <a:p>
            <a:pPr algn="just"/>
            <a:r>
              <a:rPr lang="en-IN" sz="3200" dirty="0">
                <a:solidFill>
                  <a:srgbClr val="002060"/>
                </a:solidFill>
              </a:rPr>
              <a:t>Therefore, the provision of Section 40(a)(</a:t>
            </a:r>
            <a:r>
              <a:rPr lang="en-IN" sz="3200" dirty="0" err="1">
                <a:solidFill>
                  <a:srgbClr val="002060"/>
                </a:solidFill>
              </a:rPr>
              <a:t>ia</a:t>
            </a:r>
            <a:r>
              <a:rPr lang="en-IN" sz="3200" dirty="0">
                <a:solidFill>
                  <a:srgbClr val="002060"/>
                </a:solidFill>
              </a:rPr>
              <a:t>) cannot be applied in </a:t>
            </a:r>
            <a:r>
              <a:rPr lang="en-IN" sz="3200" dirty="0" err="1">
                <a:solidFill>
                  <a:srgbClr val="002060"/>
                </a:solidFill>
              </a:rPr>
              <a:t>assessee’s</a:t>
            </a:r>
            <a:r>
              <a:rPr lang="en-IN" sz="3200" dirty="0">
                <a:solidFill>
                  <a:srgbClr val="002060"/>
                </a:solidFill>
              </a:rPr>
              <a:t> case.</a:t>
            </a:r>
          </a:p>
        </p:txBody>
      </p:sp>
      <p:sp>
        <p:nvSpPr>
          <p:cNvPr id="4" name="Footer Placeholder 3">
            <a:extLst>
              <a:ext uri="{FF2B5EF4-FFF2-40B4-BE49-F238E27FC236}">
                <a16:creationId xmlns:a16="http://schemas.microsoft.com/office/drawing/2014/main" id="{5D903980-CD31-C168-4026-2991971B067D}"/>
              </a:ext>
            </a:extLst>
          </p:cNvPr>
          <p:cNvSpPr>
            <a:spLocks noGrp="1"/>
          </p:cNvSpPr>
          <p:nvPr>
            <p:ph type="ftr" sz="quarter" idx="11"/>
          </p:nvPr>
        </p:nvSpPr>
        <p:spPr/>
        <p:txBody>
          <a:bodyPr/>
          <a:lstStyle/>
          <a:p>
            <a:r>
              <a:rPr lang="en-IN"/>
              <a:t>CA Chandrashekhar V. Chitale</a:t>
            </a:r>
          </a:p>
        </p:txBody>
      </p:sp>
    </p:spTree>
    <p:extLst>
      <p:ext uri="{BB962C8B-B14F-4D97-AF65-F5344CB8AC3E}">
        <p14:creationId xmlns:p14="http://schemas.microsoft.com/office/powerpoint/2010/main" val="4018507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E490-577F-E4C2-4B04-55A07CB73A16}"/>
              </a:ext>
            </a:extLst>
          </p:cNvPr>
          <p:cNvSpPr>
            <a:spLocks noGrp="1"/>
          </p:cNvSpPr>
          <p:nvPr>
            <p:ph type="title"/>
          </p:nvPr>
        </p:nvSpPr>
        <p:spPr>
          <a:xfrm>
            <a:off x="822960" y="286605"/>
            <a:ext cx="7543800" cy="968438"/>
          </a:xfrm>
        </p:spPr>
        <p:txBody>
          <a:bodyPr>
            <a:normAutofit/>
          </a:bodyPr>
          <a:lstStyle/>
          <a:p>
            <a:r>
              <a:rPr lang="en-US" dirty="0">
                <a:solidFill>
                  <a:srgbClr val="7030A0"/>
                </a:solidFill>
              </a:rPr>
              <a:t>Section 44AD - EIS</a:t>
            </a:r>
            <a:endParaRPr lang="en-IN" dirty="0">
              <a:solidFill>
                <a:srgbClr val="7030A0"/>
              </a:solidFill>
            </a:endParaRPr>
          </a:p>
        </p:txBody>
      </p:sp>
      <p:sp>
        <p:nvSpPr>
          <p:cNvPr id="3" name="Content Placeholder 2">
            <a:extLst>
              <a:ext uri="{FF2B5EF4-FFF2-40B4-BE49-F238E27FC236}">
                <a16:creationId xmlns:a16="http://schemas.microsoft.com/office/drawing/2014/main" id="{BB0CE020-49EC-4E96-3A67-9D821731B17C}"/>
              </a:ext>
            </a:extLst>
          </p:cNvPr>
          <p:cNvSpPr>
            <a:spLocks noGrp="1"/>
          </p:cNvSpPr>
          <p:nvPr>
            <p:ph idx="1"/>
          </p:nvPr>
        </p:nvSpPr>
        <p:spPr>
          <a:xfrm>
            <a:off x="179512" y="1340768"/>
            <a:ext cx="8568951" cy="4528326"/>
          </a:xfrm>
        </p:spPr>
        <p:txBody>
          <a:bodyPr>
            <a:normAutofit/>
          </a:bodyPr>
          <a:lstStyle/>
          <a:p>
            <a:r>
              <a:rPr lang="en-US" sz="3600" dirty="0">
                <a:solidFill>
                  <a:srgbClr val="00B0F0"/>
                </a:solidFill>
              </a:rPr>
              <a:t>Reporting of 8% (6% for banking channel receipts) of turnover / gross receipts.</a:t>
            </a:r>
          </a:p>
          <a:p>
            <a:r>
              <a:rPr lang="en-US" sz="3600" dirty="0">
                <a:solidFill>
                  <a:srgbClr val="00B0F0"/>
                </a:solidFill>
              </a:rPr>
              <a:t>P&amp;L – Turnover Rs. 80 L. </a:t>
            </a:r>
            <a:r>
              <a:rPr lang="en-US" sz="3600" dirty="0" err="1">
                <a:solidFill>
                  <a:srgbClr val="00B0F0"/>
                </a:solidFill>
              </a:rPr>
              <a:t>Provit</a:t>
            </a:r>
            <a:r>
              <a:rPr lang="en-US" sz="3600" dirty="0">
                <a:solidFill>
                  <a:srgbClr val="00B0F0"/>
                </a:solidFill>
              </a:rPr>
              <a:t> Rs. 30 L.</a:t>
            </a:r>
          </a:p>
          <a:p>
            <a:r>
              <a:rPr lang="en-US" sz="3600" dirty="0">
                <a:solidFill>
                  <a:srgbClr val="00B0F0"/>
                </a:solidFill>
              </a:rPr>
              <a:t>ITR – Rs. 8 L.</a:t>
            </a:r>
          </a:p>
          <a:p>
            <a:r>
              <a:rPr lang="en-US" sz="3600" dirty="0">
                <a:solidFill>
                  <a:srgbClr val="C00000"/>
                </a:solidFill>
              </a:rPr>
              <a:t>Can cash expenses disallowed u/s. 40A(3)</a:t>
            </a:r>
            <a:endParaRPr lang="en-IN" sz="3200" dirty="0">
              <a:solidFill>
                <a:srgbClr val="002060"/>
              </a:solidFill>
            </a:endParaRPr>
          </a:p>
          <a:p>
            <a:r>
              <a:rPr lang="en-US" sz="3600" dirty="0">
                <a:solidFill>
                  <a:srgbClr val="C00000"/>
                </a:solidFill>
              </a:rPr>
              <a:t>Can AO assess income @ Rs. 30 L.</a:t>
            </a:r>
          </a:p>
          <a:p>
            <a:r>
              <a:rPr lang="en-US" sz="3600" dirty="0">
                <a:solidFill>
                  <a:srgbClr val="C00000"/>
                </a:solidFill>
              </a:rPr>
              <a:t>Effect of Assessee buying Rs. 25 L. gold</a:t>
            </a:r>
          </a:p>
        </p:txBody>
      </p:sp>
      <p:sp>
        <p:nvSpPr>
          <p:cNvPr id="4" name="Footer Placeholder 3">
            <a:extLst>
              <a:ext uri="{FF2B5EF4-FFF2-40B4-BE49-F238E27FC236}">
                <a16:creationId xmlns:a16="http://schemas.microsoft.com/office/drawing/2014/main" id="{5D903980-CD31-C168-4026-2991971B067D}"/>
              </a:ext>
            </a:extLst>
          </p:cNvPr>
          <p:cNvSpPr>
            <a:spLocks noGrp="1"/>
          </p:cNvSpPr>
          <p:nvPr>
            <p:ph type="ftr" sz="quarter" idx="11"/>
          </p:nvPr>
        </p:nvSpPr>
        <p:spPr/>
        <p:txBody>
          <a:bodyPr/>
          <a:lstStyle/>
          <a:p>
            <a:r>
              <a:rPr lang="en-IN"/>
              <a:t>CA Chandrashekhar V. Chitale</a:t>
            </a:r>
          </a:p>
        </p:txBody>
      </p:sp>
    </p:spTree>
    <p:extLst>
      <p:ext uri="{BB962C8B-B14F-4D97-AF65-F5344CB8AC3E}">
        <p14:creationId xmlns:p14="http://schemas.microsoft.com/office/powerpoint/2010/main" val="4207491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additive="base">
                                        <p:cTn id="4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E490-577F-E4C2-4B04-55A07CB73A16}"/>
              </a:ext>
            </a:extLst>
          </p:cNvPr>
          <p:cNvSpPr>
            <a:spLocks noGrp="1"/>
          </p:cNvSpPr>
          <p:nvPr>
            <p:ph type="title"/>
          </p:nvPr>
        </p:nvSpPr>
        <p:spPr>
          <a:xfrm>
            <a:off x="822960" y="286605"/>
            <a:ext cx="7543800" cy="968438"/>
          </a:xfrm>
        </p:spPr>
        <p:txBody>
          <a:bodyPr/>
          <a:lstStyle/>
          <a:p>
            <a:r>
              <a:rPr lang="en-US" dirty="0">
                <a:solidFill>
                  <a:srgbClr val="7030A0"/>
                </a:solidFill>
              </a:rPr>
              <a:t>Section 54(2) - Exemption</a:t>
            </a:r>
            <a:endParaRPr lang="en-IN" dirty="0">
              <a:solidFill>
                <a:srgbClr val="7030A0"/>
              </a:solidFill>
            </a:endParaRPr>
          </a:p>
        </p:txBody>
      </p:sp>
      <p:sp>
        <p:nvSpPr>
          <p:cNvPr id="3" name="Content Placeholder 2">
            <a:extLst>
              <a:ext uri="{FF2B5EF4-FFF2-40B4-BE49-F238E27FC236}">
                <a16:creationId xmlns:a16="http://schemas.microsoft.com/office/drawing/2014/main" id="{BB0CE020-49EC-4E96-3A67-9D821731B17C}"/>
              </a:ext>
            </a:extLst>
          </p:cNvPr>
          <p:cNvSpPr>
            <a:spLocks noGrp="1"/>
          </p:cNvSpPr>
          <p:nvPr>
            <p:ph idx="1"/>
          </p:nvPr>
        </p:nvSpPr>
        <p:spPr>
          <a:xfrm>
            <a:off x="287524" y="1255042"/>
            <a:ext cx="8568951" cy="5054277"/>
          </a:xfrm>
        </p:spPr>
        <p:txBody>
          <a:bodyPr>
            <a:noAutofit/>
          </a:bodyPr>
          <a:lstStyle/>
          <a:p>
            <a:pPr marL="0" indent="0" algn="ctr" fontAlgn="b">
              <a:lnSpc>
                <a:spcPct val="110000"/>
              </a:lnSpc>
              <a:buNone/>
            </a:pPr>
            <a:r>
              <a:rPr lang="en-IN" sz="2400" b="1" dirty="0">
                <a:solidFill>
                  <a:srgbClr val="C00000"/>
                </a:solidFill>
              </a:rPr>
              <a:t>Venkata Dilip Kumar, </a:t>
            </a:r>
            <a:r>
              <a:rPr lang="en-IN" sz="2400" b="1" dirty="0" err="1">
                <a:solidFill>
                  <a:srgbClr val="C00000"/>
                </a:solidFill>
              </a:rPr>
              <a:t>Kartha</a:t>
            </a:r>
            <a:r>
              <a:rPr lang="en-IN" sz="2400" b="1" dirty="0">
                <a:solidFill>
                  <a:srgbClr val="C00000"/>
                </a:solidFill>
              </a:rPr>
              <a:t>-HUF Vs CIT [Madras High Court)    Appeal Number : W.P.No.16249 of 2018  Dated : 05/11/2019</a:t>
            </a:r>
            <a:r>
              <a:rPr lang="en-IN" sz="2400" b="1" kern="0" dirty="0">
                <a:solidFill>
                  <a:srgbClr val="C00000"/>
                </a:solidFill>
                <a:effectLst/>
                <a:latin typeface="Arial" panose="020B0604020202020204" pitchFamily="34" charset="0"/>
                <a:ea typeface="Times New Roman" panose="02020603050405020304" pitchFamily="18" charset="0"/>
              </a:rPr>
              <a:t> </a:t>
            </a:r>
            <a:r>
              <a:rPr lang="en-IN" sz="2400" b="1" kern="0" dirty="0">
                <a:solidFill>
                  <a:srgbClr val="C00000"/>
                </a:solidFill>
                <a:effectLst/>
                <a:ea typeface="Times New Roman" panose="02020603050405020304" pitchFamily="18" charset="0"/>
              </a:rPr>
              <a:t>	</a:t>
            </a:r>
          </a:p>
          <a:p>
            <a:pPr>
              <a:lnSpc>
                <a:spcPct val="120000"/>
              </a:lnSpc>
              <a:buFont typeface="Wingdings" panose="05000000000000000000" pitchFamily="2" charset="2"/>
              <a:buChar char="q"/>
            </a:pPr>
            <a:r>
              <a:rPr lang="en-IN" sz="2400" kern="0" dirty="0">
                <a:solidFill>
                  <a:srgbClr val="0070C0"/>
                </a:solidFill>
                <a:effectLst/>
                <a:ea typeface="Times New Roman" panose="02020603050405020304" pitchFamily="18" charset="0"/>
              </a:rPr>
              <a:t>      </a:t>
            </a:r>
            <a:r>
              <a:rPr lang="en-IN" sz="2200" b="1" kern="0" dirty="0">
                <a:solidFill>
                  <a:srgbClr val="0070C0"/>
                </a:solidFill>
                <a:effectLst/>
                <a:ea typeface="Times New Roman" panose="02020603050405020304" pitchFamily="18" charset="0"/>
              </a:rPr>
              <a:t> </a:t>
            </a:r>
            <a:r>
              <a:rPr lang="en-IN" sz="2200" b="1" kern="0" dirty="0">
                <a:solidFill>
                  <a:schemeClr val="tx1"/>
                </a:solidFill>
                <a:effectLst/>
                <a:ea typeface="Times New Roman" panose="02020603050405020304" pitchFamily="18" charset="0"/>
              </a:rPr>
              <a:t>Amount </a:t>
            </a:r>
            <a:r>
              <a:rPr lang="en-US" sz="2200" b="1" dirty="0">
                <a:solidFill>
                  <a:schemeClr val="tx1"/>
                </a:solidFill>
              </a:rPr>
              <a:t> not </a:t>
            </a:r>
            <a:r>
              <a:rPr lang="en-US" sz="2200" b="1" dirty="0" err="1">
                <a:solidFill>
                  <a:schemeClr val="tx1"/>
                </a:solidFill>
              </a:rPr>
              <a:t>utilised</a:t>
            </a:r>
            <a:r>
              <a:rPr lang="en-US" sz="2200" b="1" dirty="0">
                <a:solidFill>
                  <a:schemeClr val="tx1"/>
                </a:solidFill>
              </a:rPr>
              <a:t> for the purchase / construction before due date of furnishing the ITR under sec. 139, shall be deposited before furnishing such return not later than ITR due date applicable under section 139(1) in an account in any specified bank or institution.</a:t>
            </a:r>
            <a:r>
              <a:rPr lang="en-IN" sz="2400" b="1" kern="0" dirty="0">
                <a:solidFill>
                  <a:schemeClr val="tx1"/>
                </a:solidFill>
                <a:effectLst/>
                <a:ea typeface="Times New Roman" panose="02020603050405020304" pitchFamily="18" charset="0"/>
              </a:rPr>
              <a:t> </a:t>
            </a:r>
          </a:p>
          <a:p>
            <a:pPr algn="just">
              <a:lnSpc>
                <a:spcPct val="120000"/>
              </a:lnSpc>
              <a:buFont typeface="Wingdings" panose="05000000000000000000" pitchFamily="2" charset="2"/>
              <a:buChar char="q"/>
            </a:pPr>
            <a:r>
              <a:rPr lang="en-IN" sz="2400" kern="0" dirty="0">
                <a:solidFill>
                  <a:srgbClr val="0070C0"/>
                </a:solidFill>
                <a:effectLst/>
                <a:ea typeface="Times New Roman" panose="02020603050405020304" pitchFamily="18" charset="0"/>
              </a:rPr>
              <a:t>       Court: </a:t>
            </a:r>
            <a:r>
              <a:rPr lang="en-IN" sz="2400" dirty="0">
                <a:solidFill>
                  <a:srgbClr val="0070C0"/>
                </a:solidFill>
              </a:rPr>
              <a:t>While the compliance of requirement under Section 54(1) is mandatory and if complied, has to be construed as substantial compliance to grant the benefit of deduction, the compliance of requirement under Section 54(2) could be treated only as directory in nature</a:t>
            </a:r>
            <a:endParaRPr lang="en-IN" sz="2400" kern="100" dirty="0">
              <a:solidFill>
                <a:srgbClr val="0070C0"/>
              </a:solidFill>
              <a:effectLst/>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5D903980-CD31-C168-4026-2991971B067D}"/>
              </a:ext>
            </a:extLst>
          </p:cNvPr>
          <p:cNvSpPr>
            <a:spLocks noGrp="1"/>
          </p:cNvSpPr>
          <p:nvPr>
            <p:ph type="ftr" sz="quarter" idx="11"/>
          </p:nvPr>
        </p:nvSpPr>
        <p:spPr/>
        <p:txBody>
          <a:bodyPr/>
          <a:lstStyle/>
          <a:p>
            <a:r>
              <a:rPr lang="en-IN"/>
              <a:t>CA Chandrashekhar V. Chitale</a:t>
            </a:r>
          </a:p>
        </p:txBody>
      </p:sp>
    </p:spTree>
    <p:extLst>
      <p:ext uri="{BB962C8B-B14F-4D97-AF65-F5344CB8AC3E}">
        <p14:creationId xmlns:p14="http://schemas.microsoft.com/office/powerpoint/2010/main" val="2939390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E490-577F-E4C2-4B04-55A07CB73A16}"/>
              </a:ext>
            </a:extLst>
          </p:cNvPr>
          <p:cNvSpPr>
            <a:spLocks noGrp="1"/>
          </p:cNvSpPr>
          <p:nvPr>
            <p:ph type="title"/>
          </p:nvPr>
        </p:nvSpPr>
        <p:spPr>
          <a:xfrm>
            <a:off x="755576" y="286605"/>
            <a:ext cx="7543800" cy="968438"/>
          </a:xfrm>
        </p:spPr>
        <p:txBody>
          <a:bodyPr/>
          <a:lstStyle/>
          <a:p>
            <a:r>
              <a:rPr lang="en-US" dirty="0">
                <a:solidFill>
                  <a:srgbClr val="7030A0"/>
                </a:solidFill>
              </a:rPr>
              <a:t>Section 64(1A) - Clubbing</a:t>
            </a:r>
            <a:endParaRPr lang="en-IN" dirty="0">
              <a:solidFill>
                <a:srgbClr val="7030A0"/>
              </a:solidFill>
            </a:endParaRPr>
          </a:p>
        </p:txBody>
      </p:sp>
      <p:sp>
        <p:nvSpPr>
          <p:cNvPr id="3" name="Content Placeholder 2">
            <a:extLst>
              <a:ext uri="{FF2B5EF4-FFF2-40B4-BE49-F238E27FC236}">
                <a16:creationId xmlns:a16="http://schemas.microsoft.com/office/drawing/2014/main" id="{BB0CE020-49EC-4E96-3A67-9D821731B17C}"/>
              </a:ext>
            </a:extLst>
          </p:cNvPr>
          <p:cNvSpPr>
            <a:spLocks noGrp="1"/>
          </p:cNvSpPr>
          <p:nvPr>
            <p:ph idx="1"/>
          </p:nvPr>
        </p:nvSpPr>
        <p:spPr>
          <a:xfrm>
            <a:off x="251520" y="1340768"/>
            <a:ext cx="8568951" cy="4528326"/>
          </a:xfrm>
        </p:spPr>
        <p:txBody>
          <a:bodyPr>
            <a:normAutofit/>
          </a:bodyPr>
          <a:lstStyle/>
          <a:p>
            <a:pPr algn="ctr" fontAlgn="b"/>
            <a:r>
              <a:rPr lang="en-IN" sz="2800" b="1" dirty="0">
                <a:solidFill>
                  <a:srgbClr val="C00000"/>
                </a:solidFill>
                <a:latin typeface="Arial" panose="020B0604020202020204" pitchFamily="34" charset="0"/>
                <a:cs typeface="Arial" panose="020B0604020202020204" pitchFamily="34" charset="0"/>
              </a:rPr>
              <a:t>SIBI JOY [2023] 150 </a:t>
            </a:r>
            <a:r>
              <a:rPr lang="en-IN" sz="2800" b="1" u="sng"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taxmann.com</a:t>
            </a:r>
            <a:r>
              <a:rPr lang="en-IN" sz="2800" b="1" dirty="0">
                <a:solidFill>
                  <a:srgbClr val="C00000"/>
                </a:solidFill>
                <a:latin typeface="Arial" panose="020B0604020202020204" pitchFamily="34" charset="0"/>
                <a:cs typeface="Arial" panose="020B0604020202020204" pitchFamily="34" charset="0"/>
              </a:rPr>
              <a:t> 524 (Kerala)</a:t>
            </a:r>
          </a:p>
          <a:p>
            <a:pPr lvl="1" algn="just">
              <a:buFont typeface="Wingdings" panose="05000000000000000000" pitchFamily="2" charset="2"/>
              <a:buChar char="q"/>
            </a:pPr>
            <a:r>
              <a:rPr lang="en-IN" sz="2200" kern="0" dirty="0">
                <a:solidFill>
                  <a:srgbClr val="0070C0"/>
                </a:solidFill>
                <a:effectLst/>
                <a:latin typeface="Arial" panose="020B0604020202020204" pitchFamily="34" charset="0"/>
                <a:ea typeface="Times New Roman" panose="02020603050405020304" pitchFamily="18" charset="0"/>
              </a:rPr>
              <a:t> </a:t>
            </a:r>
            <a:r>
              <a:rPr lang="en-IN" sz="2800" kern="0" dirty="0">
                <a:solidFill>
                  <a:srgbClr val="0070C0"/>
                </a:solidFill>
                <a:effectLst/>
                <a:ea typeface="Times New Roman" panose="02020603050405020304" pitchFamily="18" charset="0"/>
              </a:rPr>
              <a:t>	</a:t>
            </a:r>
            <a:r>
              <a:rPr lang="en-IN" sz="2400" dirty="0">
                <a:solidFill>
                  <a:schemeClr val="tx1"/>
                </a:solidFill>
                <a:latin typeface="Arial" panose="020B0604020202020204" pitchFamily="34" charset="0"/>
                <a:cs typeface="Arial" panose="020B0604020202020204" pitchFamily="34" charset="0"/>
              </a:rPr>
              <a:t>Interest income arising in hands of a minor should be added to parent's total income under section 64(1A) for purpose of taxation.</a:t>
            </a:r>
            <a:endParaRPr lang="en-IN" sz="2400" dirty="0">
              <a:solidFill>
                <a:srgbClr val="0070C0"/>
              </a:solidFill>
              <a:latin typeface="Arial" panose="020B0604020202020204" pitchFamily="34" charset="0"/>
              <a:cs typeface="Arial" panose="020B0604020202020204" pitchFamily="34" charset="0"/>
            </a:endParaRPr>
          </a:p>
          <a:p>
            <a:pPr lvl="1" algn="just">
              <a:buFont typeface="Wingdings" panose="05000000000000000000" pitchFamily="2" charset="2"/>
              <a:buChar char="q"/>
            </a:pPr>
            <a:r>
              <a:rPr lang="en-IN" sz="2600" kern="0" dirty="0">
                <a:solidFill>
                  <a:srgbClr val="0070C0"/>
                </a:solidFill>
                <a:latin typeface="Arial" panose="020B0604020202020204" pitchFamily="34" charset="0"/>
                <a:ea typeface="Times New Roman" panose="02020603050405020304" pitchFamily="18" charset="0"/>
                <a:cs typeface="Arial" panose="020B0604020202020204" pitchFamily="34" charset="0"/>
              </a:rPr>
              <a:t>     Section 145</a:t>
            </a:r>
          </a:p>
          <a:p>
            <a:pPr lvl="1" algn="just">
              <a:buFont typeface="Wingdings" panose="05000000000000000000" pitchFamily="2" charset="2"/>
              <a:buChar char="q"/>
            </a:pPr>
            <a:r>
              <a:rPr lang="en-IN" sz="2600" kern="0" dirty="0">
                <a:solidFill>
                  <a:srgbClr val="0070C0"/>
                </a:solidFill>
                <a:latin typeface="Arial" panose="020B0604020202020204" pitchFamily="34" charset="0"/>
                <a:ea typeface="Times New Roman" panose="02020603050405020304" pitchFamily="18" charset="0"/>
                <a:cs typeface="Arial" panose="020B0604020202020204" pitchFamily="34" charset="0"/>
              </a:rPr>
              <a:t>     Cumulative Interest Debentures</a:t>
            </a:r>
          </a:p>
          <a:p>
            <a:pPr lvl="1" algn="just">
              <a:buFont typeface="Wingdings" panose="05000000000000000000" pitchFamily="2" charset="2"/>
              <a:buChar char="q"/>
            </a:pPr>
            <a:r>
              <a:rPr lang="en-IN" sz="2600" kern="0" dirty="0">
                <a:solidFill>
                  <a:srgbClr val="0070C0"/>
                </a:solidFill>
                <a:latin typeface="Arial" panose="020B0604020202020204" pitchFamily="34" charset="0"/>
                <a:ea typeface="Times New Roman" panose="02020603050405020304" pitchFamily="18" charset="0"/>
                <a:cs typeface="Arial" panose="020B0604020202020204" pitchFamily="34" charset="0"/>
              </a:rPr>
              <a:t>     Loss sustained </a:t>
            </a:r>
          </a:p>
          <a:p>
            <a:pPr lvl="1" algn="just">
              <a:buFont typeface="Wingdings" panose="05000000000000000000" pitchFamily="2" charset="2"/>
              <a:buChar char="q"/>
            </a:pPr>
            <a:r>
              <a:rPr lang="en-IN" sz="2600" kern="0" dirty="0">
                <a:solidFill>
                  <a:srgbClr val="0070C0"/>
                </a:solidFill>
                <a:latin typeface="Arial" panose="020B0604020202020204" pitchFamily="34" charset="0"/>
                <a:cs typeface="Arial" panose="020B0604020202020204" pitchFamily="34" charset="0"/>
              </a:rPr>
              <a:t>      </a:t>
            </a:r>
            <a:r>
              <a:rPr lang="en-US" sz="2600" dirty="0">
                <a:solidFill>
                  <a:srgbClr val="0070C0"/>
                </a:solidFill>
              </a:rPr>
              <a:t>Ashok Kumar Vs. CIT (1996) 217 ITR 251 (AII): where a gift has been made, prior to </a:t>
            </a:r>
            <a:r>
              <a:rPr lang="en-US" sz="2600" dirty="0" err="1">
                <a:solidFill>
                  <a:srgbClr val="0070C0"/>
                </a:solidFill>
              </a:rPr>
              <a:t>solemnisation</a:t>
            </a:r>
            <a:r>
              <a:rPr lang="en-US" sz="2600" dirty="0">
                <a:solidFill>
                  <a:srgbClr val="0070C0"/>
                </a:solidFill>
              </a:rPr>
              <a:t> of the marriage, to would be wife, the provisions of Section 64(1)(iv) cannot be applicable on any income arises form that gifted property.</a:t>
            </a:r>
            <a:endParaRPr lang="en-IN" sz="2600" dirty="0">
              <a:solidFill>
                <a:srgbClr val="0070C0"/>
              </a:solidFill>
            </a:endParaRPr>
          </a:p>
        </p:txBody>
      </p:sp>
      <p:sp>
        <p:nvSpPr>
          <p:cNvPr id="4" name="Footer Placeholder 3">
            <a:extLst>
              <a:ext uri="{FF2B5EF4-FFF2-40B4-BE49-F238E27FC236}">
                <a16:creationId xmlns:a16="http://schemas.microsoft.com/office/drawing/2014/main" id="{5D903980-CD31-C168-4026-2991971B067D}"/>
              </a:ext>
            </a:extLst>
          </p:cNvPr>
          <p:cNvSpPr>
            <a:spLocks noGrp="1"/>
          </p:cNvSpPr>
          <p:nvPr>
            <p:ph type="ftr" sz="quarter" idx="11"/>
          </p:nvPr>
        </p:nvSpPr>
        <p:spPr/>
        <p:txBody>
          <a:bodyPr/>
          <a:lstStyle/>
          <a:p>
            <a:r>
              <a:rPr lang="en-IN"/>
              <a:t>CA Chandrashekhar V. Chitale</a:t>
            </a:r>
          </a:p>
        </p:txBody>
      </p:sp>
    </p:spTree>
    <p:extLst>
      <p:ext uri="{BB962C8B-B14F-4D97-AF65-F5344CB8AC3E}">
        <p14:creationId xmlns:p14="http://schemas.microsoft.com/office/powerpoint/2010/main" val="4100051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E490-577F-E4C2-4B04-55A07CB73A16}"/>
              </a:ext>
            </a:extLst>
          </p:cNvPr>
          <p:cNvSpPr>
            <a:spLocks noGrp="1"/>
          </p:cNvSpPr>
          <p:nvPr>
            <p:ph type="title"/>
          </p:nvPr>
        </p:nvSpPr>
        <p:spPr>
          <a:xfrm>
            <a:off x="822960" y="286605"/>
            <a:ext cx="7543800" cy="968438"/>
          </a:xfrm>
        </p:spPr>
        <p:txBody>
          <a:bodyPr/>
          <a:lstStyle/>
          <a:p>
            <a:r>
              <a:rPr lang="en-US" dirty="0">
                <a:solidFill>
                  <a:srgbClr val="7030A0"/>
                </a:solidFill>
              </a:rPr>
              <a:t>Section 220 – Recovery</a:t>
            </a:r>
            <a:endParaRPr lang="en-IN" dirty="0">
              <a:solidFill>
                <a:srgbClr val="7030A0"/>
              </a:solidFill>
            </a:endParaRPr>
          </a:p>
        </p:txBody>
      </p:sp>
      <p:sp>
        <p:nvSpPr>
          <p:cNvPr id="3" name="Content Placeholder 2">
            <a:extLst>
              <a:ext uri="{FF2B5EF4-FFF2-40B4-BE49-F238E27FC236}">
                <a16:creationId xmlns:a16="http://schemas.microsoft.com/office/drawing/2014/main" id="{BB0CE020-49EC-4E96-3A67-9D821731B17C}"/>
              </a:ext>
            </a:extLst>
          </p:cNvPr>
          <p:cNvSpPr>
            <a:spLocks noGrp="1"/>
          </p:cNvSpPr>
          <p:nvPr>
            <p:ph idx="1"/>
          </p:nvPr>
        </p:nvSpPr>
        <p:spPr>
          <a:xfrm>
            <a:off x="251520" y="1340768"/>
            <a:ext cx="8568951" cy="4528326"/>
          </a:xfrm>
        </p:spPr>
        <p:txBody>
          <a:bodyPr>
            <a:normAutofit/>
          </a:bodyPr>
          <a:lstStyle/>
          <a:p>
            <a:pPr algn="ctr">
              <a:lnSpc>
                <a:spcPct val="100000"/>
              </a:lnSpc>
            </a:pPr>
            <a:r>
              <a:rPr lang="en-IN" sz="3200" b="1" dirty="0">
                <a:solidFill>
                  <a:srgbClr val="C00000"/>
                </a:solidFill>
              </a:rPr>
              <a:t>Neo </a:t>
            </a:r>
            <a:r>
              <a:rPr lang="en-IN" sz="3200" b="1" dirty="0" err="1">
                <a:solidFill>
                  <a:srgbClr val="C00000"/>
                </a:solidFill>
              </a:rPr>
              <a:t>Structo</a:t>
            </a:r>
            <a:r>
              <a:rPr lang="en-IN" sz="3200" b="1" dirty="0">
                <a:solidFill>
                  <a:srgbClr val="C00000"/>
                </a:solidFill>
              </a:rPr>
              <a:t> Constructions P. Ltd.</a:t>
            </a:r>
          </a:p>
          <a:p>
            <a:pPr algn="ctr">
              <a:lnSpc>
                <a:spcPct val="100000"/>
              </a:lnSpc>
            </a:pPr>
            <a:r>
              <a:rPr lang="en-IN" sz="3200" b="1" dirty="0">
                <a:solidFill>
                  <a:srgbClr val="C00000"/>
                </a:solidFill>
              </a:rPr>
              <a:t>[2023] 292 </a:t>
            </a:r>
            <a:r>
              <a:rPr lang="en-IN" sz="3200" b="1" u="sng" dirty="0" err="1">
                <a:solidFill>
                  <a:srgbClr val="C00000"/>
                </a:solidFill>
                <a:hlinkClick r:id="rId2">
                  <a:extLst>
                    <a:ext uri="{A12FA001-AC4F-418D-AE19-62706E023703}">
                      <ahyp:hlinkClr xmlns:ahyp="http://schemas.microsoft.com/office/drawing/2018/hyperlinkcolor" val="tx"/>
                    </a:ext>
                  </a:extLst>
                </a:hlinkClick>
              </a:rPr>
              <a:t>taxmann</a:t>
            </a:r>
            <a:r>
              <a:rPr lang="en-IN" sz="3200" b="1" dirty="0">
                <a:solidFill>
                  <a:srgbClr val="C00000"/>
                </a:solidFill>
              </a:rPr>
              <a:t> 162 (Guj) (HC)</a:t>
            </a:r>
          </a:p>
          <a:p>
            <a:pPr algn="just">
              <a:lnSpc>
                <a:spcPct val="100000"/>
              </a:lnSpc>
            </a:pPr>
            <a:r>
              <a:rPr lang="en-IN" sz="3200" dirty="0">
                <a:solidFill>
                  <a:srgbClr val="002060"/>
                </a:solidFill>
              </a:rPr>
              <a:t>Appeal pending before CIT(A). Stay petition filed.</a:t>
            </a:r>
          </a:p>
          <a:p>
            <a:pPr algn="just">
              <a:lnSpc>
                <a:spcPct val="100000"/>
              </a:lnSpc>
            </a:pPr>
            <a:r>
              <a:rPr lang="en-IN" sz="3200" dirty="0">
                <a:solidFill>
                  <a:srgbClr val="002060"/>
                </a:solidFill>
              </a:rPr>
              <a:t>65% of total demand was auto-adjusted</a:t>
            </a:r>
          </a:p>
          <a:p>
            <a:pPr algn="just">
              <a:lnSpc>
                <a:spcPct val="100000"/>
              </a:lnSpc>
            </a:pPr>
            <a:r>
              <a:rPr lang="en-IN" sz="3200" dirty="0">
                <a:solidFill>
                  <a:srgbClr val="002060"/>
                </a:solidFill>
              </a:rPr>
              <a:t>Assessee applied for refund beyond 20%</a:t>
            </a:r>
          </a:p>
          <a:p>
            <a:pPr algn="just">
              <a:lnSpc>
                <a:spcPct val="100000"/>
              </a:lnSpc>
            </a:pPr>
            <a:r>
              <a:rPr lang="en-IN" sz="3200" dirty="0">
                <a:solidFill>
                  <a:srgbClr val="245A31"/>
                </a:solidFill>
              </a:rPr>
              <a:t>HC – Revenue directed to refund amount in excess of 20% of demand adjusted.</a:t>
            </a:r>
            <a:r>
              <a:rPr lang="en-IN" sz="3200" dirty="0">
                <a:solidFill>
                  <a:srgbClr val="002060"/>
                </a:solidFill>
              </a:rPr>
              <a:t> </a:t>
            </a:r>
          </a:p>
          <a:p>
            <a:pPr algn="just">
              <a:lnSpc>
                <a:spcPct val="100000"/>
              </a:lnSpc>
            </a:pPr>
            <a:endParaRPr lang="en-IN" sz="3200" dirty="0">
              <a:solidFill>
                <a:srgbClr val="002060"/>
              </a:solidFill>
            </a:endParaRPr>
          </a:p>
          <a:p>
            <a:pPr>
              <a:lnSpc>
                <a:spcPct val="100000"/>
              </a:lnSpc>
            </a:pPr>
            <a:endParaRPr lang="en-IN" sz="3200" b="1" dirty="0">
              <a:solidFill>
                <a:srgbClr val="C00000"/>
              </a:solidFill>
            </a:endParaRPr>
          </a:p>
        </p:txBody>
      </p:sp>
      <p:sp>
        <p:nvSpPr>
          <p:cNvPr id="4" name="Footer Placeholder 3">
            <a:extLst>
              <a:ext uri="{FF2B5EF4-FFF2-40B4-BE49-F238E27FC236}">
                <a16:creationId xmlns:a16="http://schemas.microsoft.com/office/drawing/2014/main" id="{5D903980-CD31-C168-4026-2991971B067D}"/>
              </a:ext>
            </a:extLst>
          </p:cNvPr>
          <p:cNvSpPr>
            <a:spLocks noGrp="1"/>
          </p:cNvSpPr>
          <p:nvPr>
            <p:ph type="ftr" sz="quarter" idx="11"/>
          </p:nvPr>
        </p:nvSpPr>
        <p:spPr/>
        <p:txBody>
          <a:bodyPr/>
          <a:lstStyle/>
          <a:p>
            <a:r>
              <a:rPr lang="en-IN"/>
              <a:t>CA Chandrashekhar V. Chitale</a:t>
            </a:r>
          </a:p>
        </p:txBody>
      </p:sp>
    </p:spTree>
    <p:extLst>
      <p:ext uri="{BB962C8B-B14F-4D97-AF65-F5344CB8AC3E}">
        <p14:creationId xmlns:p14="http://schemas.microsoft.com/office/powerpoint/2010/main" val="2695031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additive="base">
                                        <p:cTn id="4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5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6758</TotalTime>
  <Words>1948</Words>
  <Application>Microsoft Office PowerPoint</Application>
  <PresentationFormat>On-screen Show (4:3)</PresentationFormat>
  <Paragraphs>125</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Abadi</vt:lpstr>
      <vt:lpstr>Arial</vt:lpstr>
      <vt:lpstr>Calibri</vt:lpstr>
      <vt:lpstr>Calibri Light</vt:lpstr>
      <vt:lpstr>Times New Roman</vt:lpstr>
      <vt:lpstr>Wingdings</vt:lpstr>
      <vt:lpstr>Retrospect</vt:lpstr>
      <vt:lpstr> </vt:lpstr>
      <vt:lpstr>THE INSTITUTE OF CHARTERED ACCOUNTANTS OF INDIA (Set up by an Act of Parliament) </vt:lpstr>
      <vt:lpstr>Navigating The Complexity of Income Tax Provisions </vt:lpstr>
      <vt:lpstr>Section 2(15) - Education</vt:lpstr>
      <vt:lpstr>Section 40(a)(ia) - Disallowance</vt:lpstr>
      <vt:lpstr>Section 44AD - EIS</vt:lpstr>
      <vt:lpstr>Section 54(2) - Exemption</vt:lpstr>
      <vt:lpstr>Section 64(1A) - Clubbing</vt:lpstr>
      <vt:lpstr>Section 220 – Recovery</vt:lpstr>
      <vt:lpstr>Section 276CC - Prosecution</vt:lpstr>
      <vt:lpstr>Start-ups and  Income tax Provisions</vt:lpstr>
      <vt:lpstr>Section 80-IAC</vt:lpstr>
      <vt:lpstr>Part A: Start-Up Taxation</vt:lpstr>
      <vt:lpstr>Part A: Start-Up Taxation</vt:lpstr>
      <vt:lpstr>Part A: Start-Up Taxation</vt:lpstr>
      <vt:lpstr>Part A: Start-Up Taxation</vt:lpstr>
      <vt:lpstr>Section 43B</vt:lpstr>
      <vt:lpstr>Section 56(2)(viib) - Premium</vt:lpstr>
      <vt:lpstr>Section 79 – Loss </vt:lpstr>
      <vt:lpstr>Section 54GB – Capital Gain</vt:lpstr>
      <vt:lpstr>Section 192 – Salary TDS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Non- compliances/ Common errors</dc:title>
  <dc:creator>Divya Mongia</dc:creator>
  <cp:lastModifiedBy>Shekhar Chitale</cp:lastModifiedBy>
  <cp:revision>400</cp:revision>
  <cp:lastPrinted>2023-08-08T04:12:35Z</cp:lastPrinted>
  <dcterms:created xsi:type="dcterms:W3CDTF">2020-08-03T14:15:12Z</dcterms:created>
  <dcterms:modified xsi:type="dcterms:W3CDTF">2023-12-16T09:08:26Z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6D232845-3175-4C86-B198-8ED1BB799195</vt:lpwstr>
  </property>
  <property fmtid="{D5CDD505-2E9C-101B-9397-08002B2CF9AE}" pid="3" name="ArticulatePath">
    <vt:lpwstr>General Non- compliances Webinar</vt:lpwstr>
  </property>
</Properties>
</file>